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ppt/slides/slide1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3" r:id="rId3"/>
    <p:sldId id="284" r:id="rId5"/>
    <p:sldId id="285" r:id="rId6"/>
    <p:sldId id="369" r:id="rId7"/>
    <p:sldId id="338" r:id="rId8"/>
    <p:sldId id="339" r:id="rId9"/>
    <p:sldId id="340" r:id="rId10"/>
    <p:sldId id="341" r:id="rId11"/>
    <p:sldId id="287" r:id="rId12"/>
    <p:sldId id="288" r:id="rId13"/>
    <p:sldId id="336" r:id="rId14"/>
    <p:sldId id="310" r:id="rId15"/>
    <p:sldId id="311" r:id="rId16"/>
    <p:sldId id="316" r:id="rId17"/>
    <p:sldId id="359" r:id="rId18"/>
    <p:sldId id="360" r:id="rId19"/>
    <p:sldId id="317" r:id="rId20"/>
    <p:sldId id="368" r:id="rId21"/>
  </p:sldIdLst>
  <p:sldSz cx="12192000" cy="6858000"/>
  <p:notesSz cx="7104380" cy="1023493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7020304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70203040403020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e"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1"/>
    <p:restoredTop sz="94660"/>
  </p:normalViewPr>
  <p:slideViewPr>
    <p:cSldViewPr snapToGrid="0" showGuides="1">
      <p:cViewPr varScale="1">
        <p:scale>
          <a:sx n="53" d="100"/>
          <a:sy n="53" d="100"/>
        </p:scale>
        <p:origin x="180" y="54"/>
      </p:cViewPr>
      <p:guideLst>
        <p:guide orient="horz" pos="2160"/>
        <p:guide pos="2880"/>
      </p:guideLst>
    </p:cSldViewPr>
  </p:slideViewPr>
  <p:notesTextViewPr>
    <p:cViewPr>
      <p:scale>
        <a:sx n="1" d="1"/>
        <a:sy n="1" d="1"/>
      </p:scale>
      <p:origin x="0" y="0"/>
    </p:cViewPr>
  </p:notesTextViewPr>
  <p:gridSpacing cx="76199" cy="7619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8" Type="http://schemas.openxmlformats.org/officeDocument/2006/relationships/slide" Target="slides/slide15.xml"/><Relationship Id="rId13" Type="http://schemas.openxmlformats.org/officeDocument/2006/relationships/slide" Target="slides/slide10.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slide" Target="slides/slide18.xml"/><Relationship Id="rId7" Type="http://schemas.openxmlformats.org/officeDocument/2006/relationships/slide" Target="slides/slide4.xml"/><Relationship Id="rId25" Type="http://schemas.openxmlformats.org/officeDocument/2006/relationships/commentAuthors" Target="commentAuthors.xml"/><Relationship Id="rId17" Type="http://schemas.openxmlformats.org/officeDocument/2006/relationships/slide" Target="slides/slide14.xml"/><Relationship Id="rId12" Type="http://schemas.openxmlformats.org/officeDocument/2006/relationships/slide" Target="slides/slide9.xml"/><Relationship Id="rId20" Type="http://schemas.openxmlformats.org/officeDocument/2006/relationships/slide" Target="slides/slide17.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24" Type="http://schemas.openxmlformats.org/officeDocument/2006/relationships/tableStyles" Target="tableStyles.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slide" Target="slides/slide2.xml"/><Relationship Id="rId23" Type="http://schemas.openxmlformats.org/officeDocument/2006/relationships/viewProps" Target="viewProps.xml"/><Relationship Id="rId15" Type="http://schemas.openxmlformats.org/officeDocument/2006/relationships/slide" Target="slides/slide12.xml"/><Relationship Id="rId28" Type="http://schemas.openxmlformats.org/officeDocument/2006/relationships/customXml" Target="../customXml/item3.xml"/><Relationship Id="rId19" Type="http://schemas.openxmlformats.org/officeDocument/2006/relationships/slide" Target="slides/slide16.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notesMaster" Target="notesMasters/notesMaster1.xml"/><Relationship Id="rId22" Type="http://schemas.openxmlformats.org/officeDocument/2006/relationships/presProps" Target="presProps.xml"/><Relationship Id="rId14" Type="http://schemas.openxmlformats.org/officeDocument/2006/relationships/slide" Target="slides/slide11.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65" cy="5135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171" y="0"/>
            <a:ext cx="3078565" cy="513524"/>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711" y="1279366"/>
            <a:ext cx="6140958" cy="345428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438" y="4925560"/>
            <a:ext cx="5683504" cy="403000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1407"/>
            <a:ext cx="3078565" cy="5135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171" y="9721407"/>
            <a:ext cx="3078565" cy="513523"/>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Waarom is het nou zo lastig om dit soort quizvragen goed te beantwoorden? Dat komt door verborgen impact. Omdat er zoveel impact verborgen is klopt vaak je onderbuikgevoel over wat is duurzaam niet.</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Duurzaam: De schadelijke impact blijft binnen de draagkracht van de aarde</a:t>
            </a:r>
            <a:endParaRPr lang="en-US"/>
          </a:p>
          <a:p>
            <a:r>
              <a:rPr lang="en-US">
                <a:sym typeface="+mn-ea"/>
              </a:rPr>
              <a:t>We leven in NL alsof we 3,5 Aardes hebben, en we hebben er maar 1. </a:t>
            </a:r>
            <a:endParaRPr lang="en-US">
              <a:sym typeface="+mn-ea"/>
            </a:endParaRPr>
          </a:p>
          <a:p>
            <a:r>
              <a:rPr lang="en-US">
                <a:sym typeface="+mn-ea"/>
              </a:rPr>
              <a:t>Binnen de draagkracht van de planeet betekent voor de gemiddelde NLer dus ongeveer driekwart van de impact eraf. </a:t>
            </a:r>
            <a:endParaRPr lang="en-US">
              <a:sym typeface="+mn-ea"/>
            </a:endParaRPr>
          </a:p>
          <a:p>
            <a:r>
              <a:rPr lang="en-US">
                <a:sym typeface="+mn-ea"/>
              </a:rPr>
              <a:t>Dat is veel, maar</a:t>
            </a:r>
            <a:r>
              <a:rPr lang="nl-NL" altLang="en-US">
                <a:sym typeface="+mn-ea"/>
              </a:rPr>
              <a:t> geeft ook</a:t>
            </a:r>
            <a:r>
              <a:rPr lang="en-US">
                <a:sym typeface="+mn-ea"/>
              </a:rPr>
              <a:t> concrete houvast.</a:t>
            </a:r>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Daar is ‘ie dan! De impact top 10. Leg uit welke onderdelen er in de top 10 staan en op welke plek ze staan.</a:t>
            </a:r>
            <a:endParaRPr lang="en-US"/>
          </a:p>
          <a:p>
            <a:endParaRPr lang="en-US"/>
          </a:p>
          <a:p>
            <a:r>
              <a:rPr lang="en-US"/>
              <a:t>Je wilt de volgende zaken overbrengen (doelen):</a:t>
            </a:r>
            <a:endParaRPr lang="en-US"/>
          </a:p>
          <a:p>
            <a:r>
              <a:rPr lang="en-US"/>
              <a:t>- Je onderbuikgevoel niet altijd goed werkt</a:t>
            </a:r>
            <a:endParaRPr lang="en-US"/>
          </a:p>
          <a:p>
            <a:r>
              <a:rPr lang="en-US"/>
              <a:t>- Ga met de grote dingen aan de slag, dan zetten je acties tenminste zoden aan de dijk!</a:t>
            </a:r>
            <a:endParaRPr lang="en-US"/>
          </a:p>
          <a:p>
            <a:r>
              <a:rPr lang="en-US"/>
              <a:t>- De grote impact vaak verborgen zit en niet wordt meegeteld</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Schaalbaar:</a:t>
            </a:r>
            <a:endParaRPr lang="en-US"/>
          </a:p>
          <a:p>
            <a:r>
              <a:rPr lang="en-US"/>
              <a:t>- De top 10 gaat over de gemiddelde Nederlander, niet iedereen is gemiddeld.</a:t>
            </a:r>
            <a:endParaRPr lang="en-US"/>
          </a:p>
          <a:p>
            <a:r>
              <a:rPr lang="en-US"/>
              <a:t>- Daarom is de top 10 gedigitaliseerd, zodat je je eigen top 10 in kaart kunt brengen.  </a:t>
            </a:r>
            <a:endParaRPr lang="en-US"/>
          </a:p>
          <a:p>
            <a:r>
              <a:rPr lang="en-US"/>
              <a:t>- Breng nuance aan bij bijv. rijden en vliegen. </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nl-NL" altLang="en-US"/>
              <a:t>Verwijs hier naar mijnverborgenimpact.nl, waar je publiek zelf de tool in kan vullen om te zien waar hun grootste impact en dus hun grootst slagkracht ligt.</a:t>
            </a:r>
            <a:endParaRPr lang="nl-NL"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Eco-positief: Meer positieve impact op het ecosysteem dan schadelijke impact</a:t>
            </a:r>
            <a:endParaRPr lang="en-US"/>
          </a:p>
          <a:p>
            <a:r>
              <a:rPr lang="en-US">
                <a:sym typeface="+mn-ea"/>
              </a:rPr>
              <a:t>Dit lukt als je bijvoorbeeld in je werk aan de slag gaat met verduurzaming. Of als je andere mensen kunt insprieren om ook te verduurzamen. Door deze presentatie te geven ben jij ook eco-positief bezig! Dat is super tof en dat mag je zeker laten merken aan je publiek!</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nl-NL" altLang="en-US"/>
              <a:t>Je ben natuurlijk niet alleen consument, je hebt diverse rollen in je leven. Die bieden allemaal kansen om eco-positieve waarde toe te voegen!</a:t>
            </a:r>
            <a:endParaRPr lang="nl-NL"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Benadruk nog eens de kern: Als je wil verduurzamen, ga dan aan de slag met de grote dingen eerst. Breng deze in kaart en ga daarmee aan de slag. Dat zet gewoon de meeste zoden aan de dijk. </a:t>
            </a:r>
            <a:endParaRPr lang="en-US"/>
          </a:p>
          <a:p>
            <a:r>
              <a:rPr lang="en-US"/>
              <a:t>En vergeet niet, het belangrijkste is om te genieten van de reis! Doe vooral dingen waar je blij van wordt!</a:t>
            </a:r>
            <a:endParaRPr lang="en-US"/>
          </a:p>
          <a:p>
            <a:r>
              <a:rPr lang="en-US"/>
              <a:t>Tip: je mag hier ook een eigen slogan gebruiken, als hij maar uplifting is!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Probleem </a:t>
            </a:r>
            <a:r>
              <a:rPr lang="nl-NL" altLang="en-US"/>
              <a:t>-</a:t>
            </a:r>
            <a:r>
              <a:rPr lang="en-US"/>
              <a:t> </a:t>
            </a:r>
            <a:r>
              <a:rPr lang="nl-NL" altLang="en-US"/>
              <a:t>deel 1</a:t>
            </a:r>
            <a:endParaRPr lang="en-US"/>
          </a:p>
          <a:p>
            <a:r>
              <a:rPr lang="en-US"/>
              <a:t>- Je hebt landen die consumeren en produceren</a:t>
            </a:r>
            <a:endParaRPr lang="en-US"/>
          </a:p>
          <a:p>
            <a:r>
              <a:rPr lang="en-US"/>
              <a:t>- Rijke landen hebben de industrie en landbouw verplaatst naar lagelonenlanden</a:t>
            </a:r>
            <a:endParaRPr lang="en-US"/>
          </a:p>
          <a:p>
            <a:r>
              <a:rPr lang="en-US"/>
              <a:t>- De productie veroorzaakt in de productielanden verschillende soorten impact</a:t>
            </a:r>
            <a:endParaRPr lang="en-US"/>
          </a:p>
          <a:p>
            <a:r>
              <a:rPr lang="en-US"/>
              <a:t>- De impact van rijke landen is daarmee ook verplaatst naar lagelonenlanden</a:t>
            </a:r>
            <a:endParaRPr lang="en-US"/>
          </a:p>
          <a:p>
            <a:r>
              <a:rPr lang="nl-NL" altLang="en-US"/>
              <a:t>===</a:t>
            </a:r>
            <a:endParaRPr lang="en-US"/>
          </a:p>
          <a:p>
            <a:r>
              <a:rPr lang="en-US"/>
              <a:t>Hoe zit dat nou met die verborgen impact?</a:t>
            </a:r>
            <a:endParaRPr lang="en-US"/>
          </a:p>
          <a:p>
            <a:r>
              <a:rPr lang="en-US"/>
              <a:t>De roze landen, incl. NL, zijn de 12 grootste consumptie economieën van de wereld. Wij hebben heel veel van onze productie verplaatst naar lagelonenlanden, dat zijn de groene landen die je ziet. 7 grootste productielanden, daar wordt heel veel gemaakt en wij importeren dat naar en consumeren dat in onze rijke landen.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nl-NL" altLang="en-US"/>
              <a:t>Probleem - deel 2</a:t>
            </a:r>
            <a:endParaRPr lang="nl-NL" altLang="en-US"/>
          </a:p>
          <a:p>
            <a:r>
              <a:rPr lang="nl-NL" altLang="en-US">
                <a:sym typeface="+mn-ea"/>
              </a:rPr>
              <a:t>- </a:t>
            </a:r>
            <a:r>
              <a:rPr lang="en-US">
                <a:sym typeface="+mn-ea"/>
              </a:rPr>
              <a:t>De productie veroorzaakt in de productielanden verschillende soorten impact</a:t>
            </a:r>
            <a:endParaRPr lang="en-US"/>
          </a:p>
          <a:p>
            <a:r>
              <a:rPr lang="en-US">
                <a:sym typeface="+mn-ea"/>
              </a:rPr>
              <a:t>- De impact van rijke landen is daarmee ook verplaatst naar lagelonenlanden</a:t>
            </a:r>
            <a:endParaRPr lang="en-US"/>
          </a:p>
          <a:p>
            <a:r>
              <a:rPr lang="nl-NL" altLang="en-US"/>
              <a:t>===</a:t>
            </a:r>
            <a:endParaRPr lang="nl-NL" altLang="en-US"/>
          </a:p>
          <a:p>
            <a:r>
              <a:rPr lang="nl-NL" altLang="en-US"/>
              <a:t>Bij die productie ontstaan allerlei soorten impacts. En dat gaat niet alleen over CO2 uitstoot, er zijn heel veel verschillende soorten impacts, die allemaal heel belangrijk zijn. Als je er een niet tackelt, dan hebben we nog steeds een groot probleem. </a:t>
            </a:r>
            <a:endParaRPr lang="nl-NL" altLang="en-US"/>
          </a:p>
          <a:p>
            <a:endParaRPr lang="nl-NL" altLang="en-US"/>
          </a:p>
          <a:p>
            <a:r>
              <a:rPr lang="nl-NL" altLang="en-US"/>
              <a:t>Gaat over:</a:t>
            </a:r>
            <a:endParaRPr lang="nl-NL" altLang="en-US"/>
          </a:p>
          <a:p>
            <a:r>
              <a:rPr lang="nl-NL" altLang="en-US"/>
              <a:t>- zoet water, </a:t>
            </a:r>
            <a:endParaRPr lang="nl-NL" altLang="en-US"/>
          </a:p>
          <a:p>
            <a:r>
              <a:rPr lang="nl-NL" altLang="en-US"/>
              <a:t>- landgebruik,</a:t>
            </a:r>
            <a:endParaRPr lang="nl-NL" altLang="en-US"/>
          </a:p>
          <a:p>
            <a:r>
              <a:rPr lang="nl-NL" altLang="en-US"/>
              <a:t>- ontbossing, </a:t>
            </a:r>
            <a:endParaRPr lang="nl-NL" altLang="en-US"/>
          </a:p>
          <a:p>
            <a:r>
              <a:rPr lang="nl-NL" altLang="en-US"/>
              <a:t>- mensen (landroof, uitbuiting, te lage lonen, klimaatverandering treft arme landen het hardst), </a:t>
            </a:r>
            <a:endParaRPr lang="nl-NL" altLang="en-US"/>
          </a:p>
          <a:p>
            <a:r>
              <a:rPr lang="nl-NL" altLang="en-US"/>
              <a:t>- druk op natuurlijke hulpbronnen, </a:t>
            </a:r>
            <a:endParaRPr lang="nl-NL" altLang="en-US"/>
          </a:p>
          <a:p>
            <a:r>
              <a:rPr lang="nl-NL" altLang="en-US"/>
              <a:t>- vervuiling en </a:t>
            </a:r>
            <a:endParaRPr lang="nl-NL" altLang="en-US"/>
          </a:p>
          <a:p>
            <a:r>
              <a:rPr lang="nl-NL" altLang="en-US"/>
              <a:t>- druk op grondstoffen (delfstoffen).</a:t>
            </a:r>
            <a:endParaRPr lang="nl-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En wat doen we? We focussen op CO2 uitstoot binnen Nederland. En dan laat je dus een hele hoop weg.</a:t>
            </a:r>
            <a:endParaRPr lang="en-U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Meestal als je dus met mensen praat over wat is duurzaamheid en hoe doe je dat, dan zijn we bezig met CO2 uitstoot tijdens gebruik, dus tijdens het autorijden, het verwarmen van ons huis, en installeren we ledlampen.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Of we hebben het over afval, dat hoor je natuurlijk ook vaak. Maar zoals we nu weten uit die case van de laptop, is dat heel klein. Echt de grote impact zit in het maken van alles wat we hier willen. </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Echt de grote impact zit in het maken van alles wat we hier willen. </a:t>
            </a: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In deze slide vertel je dat in Nederland de focus ligt op het topje van de ijsberg: de zichtbare impact. 80% van de impact is verborgen en dat is ontzettend veel! Maar, je wilt het publiek niet teneergeslagen laten gaan. Dus draai het om! 80% is een blinde vlek! En als we die zien en aanpakken, dan hebben we 5x zoveel slagkracht!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Bij deze slide is de hoofdessentie het benadrukken en inzicht geven dat er sprake is van een probleem. We ‘gebruiken’ namelijk meer aardes dan we hebben, namelijk maar 1. We overbelasten het natuurlijke systeem en ondermijnen daarmee ons eigen welzijn. </a:t>
            </a:r>
            <a:endParaRPr lang="en-US"/>
          </a:p>
          <a:p>
            <a:endParaRPr lang="nl-NL" altLang="en-US"/>
          </a:p>
          <a:p>
            <a:endParaRPr lang="nl-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auto"/>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3" name="Date Placeholder 2"/>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4" name="Footer Placeholder 3"/>
          <p:cNvSpPr>
            <a:spLocks noGrp="1"/>
          </p:cNvSpPr>
          <p:nvPr>
            <p:ph type="ftr" sz="quarter" idx="11"/>
          </p:nvPr>
        </p:nvSpPr>
        <p:spPr/>
        <p:txBody>
          <a:bodyPr/>
          <a:p>
            <a:pPr fontAlgn="auto"/>
            <a:endParaRPr lang="en-US" strike="noStrike" noProof="1"/>
          </a:p>
        </p:txBody>
      </p:sp>
      <p:sp>
        <p:nvSpPr>
          <p:cNvPr id="5" name="Slide Number Placeholder 4"/>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838200" y="1825625"/>
            <a:ext cx="5181600" cy="435133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839788" y="2505075"/>
            <a:ext cx="5157787" cy="368458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6172200" y="2505075"/>
            <a:ext cx="5183188" cy="3684588"/>
          </a:xfrm>
        </p:spPr>
        <p:txBody>
          <a:bodyPr/>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8" name="Footer Placeholder 7"/>
          <p:cNvSpPr>
            <a:spLocks noGrp="1"/>
          </p:cNvSpPr>
          <p:nvPr>
            <p:ph type="ftr" sz="quarter" idx="11"/>
          </p:nvPr>
        </p:nvSpPr>
        <p:spPr/>
        <p:txBody>
          <a:bodyPr/>
          <a:p>
            <a:pPr fontAlgn="auto"/>
            <a:endParaRPr lang="en-US" strike="noStrike" noProof="1"/>
          </a:p>
        </p:txBody>
      </p:sp>
      <p:sp>
        <p:nvSpPr>
          <p:cNvPr id="9" name="Slide Number Placeholder 8"/>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4" name="Footer Placeholder 3"/>
          <p:cNvSpPr>
            <a:spLocks noGrp="1"/>
          </p:cNvSpPr>
          <p:nvPr>
            <p:ph type="ftr" sz="quarter" idx="11"/>
          </p:nvPr>
        </p:nvSpPr>
        <p:spPr/>
        <p:txBody>
          <a:bodyPr/>
          <a:p>
            <a:pPr fontAlgn="auto"/>
            <a:endParaRPr lang="en-US" strike="noStrike" noProof="1"/>
          </a:p>
        </p:txBody>
      </p:sp>
      <p:sp>
        <p:nvSpPr>
          <p:cNvPr id="5" name="Slide Number Placeholder 4"/>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3" name="Footer Placeholder 2"/>
          <p:cNvSpPr>
            <a:spLocks noGrp="1"/>
          </p:cNvSpPr>
          <p:nvPr>
            <p:ph type="ftr" sz="quarter" idx="11"/>
          </p:nvPr>
        </p:nvSpPr>
        <p:spPr/>
        <p:txBody>
          <a:bodyPr/>
          <a:p>
            <a:pPr fontAlgn="auto"/>
            <a:endParaRPr lang="en-US" strike="noStrike" noProof="1"/>
          </a:p>
        </p:txBody>
      </p:sp>
      <p:sp>
        <p:nvSpPr>
          <p:cNvPr id="4" name="Slide Number Placeholder 3"/>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auto"/>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auto"/>
            <a:r>
              <a:rPr lang="en-US" strike="noStrike" noProof="1" smtClean="0"/>
              <a:t>Click to edit Master text styles</a:t>
            </a:r>
            <a:endParaRPr lang="en-US" strike="noStrike" noProof="1" smtClean="0"/>
          </a:p>
          <a:p>
            <a:pPr lvl="1" fontAlgn="auto"/>
            <a:r>
              <a:rPr lang="en-US" strike="noStrike" noProof="1" smtClean="0"/>
              <a:t>Second level</a:t>
            </a:r>
            <a:endParaRPr lang="en-US" strike="noStrike" noProof="1" smtClean="0"/>
          </a:p>
          <a:p>
            <a:pPr lvl="2" fontAlgn="auto"/>
            <a:r>
              <a:rPr lang="en-US" strike="noStrike" noProof="1" smtClean="0"/>
              <a:t>Third level</a:t>
            </a:r>
            <a:endParaRPr lang="en-US" strike="noStrike" noProof="1" smtClean="0"/>
          </a:p>
          <a:p>
            <a:pPr lvl="3" fontAlgn="auto"/>
            <a:r>
              <a:rPr lang="en-US" strike="noStrike" noProof="1" smtClean="0"/>
              <a:t>Fourth level</a:t>
            </a:r>
            <a:endParaRPr lang="en-US" strike="noStrike" noProof="1" smtClean="0"/>
          </a:p>
          <a:p>
            <a:pPr lvl="4" fontAlgn="auto"/>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FDE934FF-F4E1-47C5-9CA5-30A81DDE2BE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trike="noStrike" noProof="1" smtClean="0">
                <a:latin typeface="+mn-lt"/>
                <a:ea typeface="+mn-ea"/>
                <a:cs typeface="+mn-cs"/>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p>
            <a:pPr lvl="0"/>
            <a:r>
              <a:rPr lang="en-US" altLang="zh-CN"/>
              <a:t>Click to edit Master title style</a:t>
            </a:r>
            <a:endParaRPr lang="en-US" altLang="zh-CN"/>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p>
            <a:pPr lvl="0" indent="-228600"/>
            <a:r>
              <a:rPr lang="en-US" altLang="zh-CN"/>
              <a:t>Click to edit Master text styles</a:t>
            </a:r>
            <a:endParaRPr lang="en-US" altLang="zh-CN"/>
          </a:p>
          <a:p>
            <a:pPr lvl="1" indent="-228600"/>
            <a:r>
              <a:rPr lang="en-US" altLang="zh-CN"/>
              <a:t>Second level</a:t>
            </a:r>
            <a:endParaRPr lang="en-US" altLang="zh-CN"/>
          </a:p>
          <a:p>
            <a:pPr lvl="2" indent="-228600"/>
            <a:r>
              <a:rPr lang="en-US" altLang="zh-CN"/>
              <a:t>Third level</a:t>
            </a:r>
            <a:endParaRPr lang="en-US" altLang="zh-CN"/>
          </a:p>
          <a:p>
            <a:pPr lvl="3" indent="-228600"/>
            <a:r>
              <a:rPr lang="en-US" altLang="zh-CN"/>
              <a:t>Fourth level</a:t>
            </a:r>
            <a:endParaRPr lang="en-US" altLang="zh-CN"/>
          </a:p>
          <a:p>
            <a:pPr lvl="4" indent="-228600"/>
            <a:r>
              <a:rPr lang="en-US" altLang="zh-CN"/>
              <a:t>Fifth level</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FDE934FF-F4E1-47C5-9CA5-30A81DDE2BE4}" type="datetimeFigureOut">
              <a:rPr lang="en-US" strike="noStrike" noProof="1" smtClean="0">
                <a:latin typeface="+mn-lt"/>
                <a:ea typeface="+mn-ea"/>
                <a:cs typeface="+mn-cs"/>
              </a:rPr>
            </a:fld>
            <a:endParaRPr 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B3561BA9-CDCF-4958-B8AB-66F3BF063E13}" type="slidenum">
              <a:rPr lang="en-US"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3" name="Picture 2" descr="slides DVI sprekers 200709__Pagina_13"/>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4" name="Picture 3" descr="3,6 Aardes slide 2022"/>
          <p:cNvPicPr>
            <a:picLocks noChangeAspect="1"/>
          </p:cNvPicPr>
          <p:nvPr/>
        </p:nvPicPr>
        <p:blipFill>
          <a:blip r:embed="rId1"/>
          <a:stretch>
            <a:fillRect/>
          </a:stretch>
        </p:blipFill>
        <p:spPr>
          <a:xfrm>
            <a:off x="0" y="635"/>
            <a:ext cx="12192000" cy="68567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CL__Pagina_49"/>
          <p:cNvPicPr>
            <a:picLocks noChangeAspect="1"/>
          </p:cNvPicPr>
          <p:nvPr/>
        </p:nvPicPr>
        <p:blipFill>
          <a:blip r:embed="rId1"/>
          <a:stretch>
            <a:fillRect/>
          </a:stretch>
        </p:blipFill>
        <p:spPr>
          <a:xfrm>
            <a:off x="138430" y="78105"/>
            <a:ext cx="11915140" cy="67011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3" name="Picture 2" descr="slides DVI sprekers 200709__Pagina_35"/>
          <p:cNvPicPr>
            <a:picLocks noChangeAspect="1"/>
          </p:cNvPicPr>
          <p:nvPr/>
        </p:nvPicPr>
        <p:blipFill>
          <a:blip r:embed="rId1"/>
          <a:stretch>
            <a:fillRect/>
          </a:stretch>
        </p:blipFill>
        <p:spPr>
          <a:xfrm>
            <a:off x="0" y="0"/>
            <a:ext cx="1219454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3" name="Picture 2" descr="slides DVI sprekers 200709__Pagina_38"/>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3" name="Picture 2" descr="slides DVI sprekers 200709__Pagina_48"/>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CL__Pagina_50"/>
          <p:cNvPicPr>
            <a:picLocks noChangeAspect="1"/>
          </p:cNvPicPr>
          <p:nvPr/>
        </p:nvPicPr>
        <p:blipFill>
          <a:blip r:embed="rId1"/>
          <a:stretch>
            <a:fillRect/>
          </a:stretch>
        </p:blipFill>
        <p:spPr>
          <a:xfrm>
            <a:off x="111760" y="62865"/>
            <a:ext cx="11969115" cy="67316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5" name="Picture 4" descr="0 CL Master slidedeck 221102_57"/>
          <p:cNvPicPr>
            <a:picLocks noChangeAspect="1"/>
          </p:cNvPicPr>
          <p:nvPr/>
        </p:nvPicPr>
        <p:blipFill>
          <a:blip r:embed="rId1"/>
          <a:stretch>
            <a:fillRect/>
          </a:stretch>
        </p:blipFill>
        <p:spPr>
          <a:xfrm>
            <a:off x="0" y="0"/>
            <a:ext cx="1219136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3" name="Picture 2" descr="slides DVI sprekers 200709__Pagina_45"/>
          <p:cNvPicPr>
            <a:picLocks noChangeAspect="1"/>
          </p:cNvPicPr>
          <p:nvPr/>
        </p:nvPicPr>
        <p:blipFill>
          <a:blip r:embed="rId1"/>
          <a:stretch>
            <a:fillRect/>
          </a:stretch>
        </p:blipFill>
        <p:spPr>
          <a:xfrm>
            <a:off x="0" y="0"/>
            <a:ext cx="1219454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0 CL Master slidedeck 221102_66"/>
          <p:cNvPicPr>
            <a:picLocks noChangeAspect="1"/>
          </p:cNvPicPr>
          <p:nvPr/>
        </p:nvPicPr>
        <p:blipFill>
          <a:blip r:embed="rId1"/>
          <a:stretch>
            <a:fillRect/>
          </a:stretch>
        </p:blipFill>
        <p:spPr>
          <a:xfrm>
            <a:off x="2988" y="1494"/>
            <a:ext cx="12186024" cy="68550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3" name="Picture 2" descr="slides DVI sprekers 200709__Pagina_17"/>
          <p:cNvPicPr>
            <a:picLocks noChangeAspect="1"/>
          </p:cNvPicPr>
          <p:nvPr/>
        </p:nvPicPr>
        <p:blipFill>
          <a:blip r:embed="rId1"/>
          <a:stretch>
            <a:fillRect/>
          </a:stretch>
        </p:blipFill>
        <p:spPr>
          <a:xfrm>
            <a:off x="0" y="0"/>
            <a:ext cx="1219454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3" name="Picture 2" descr="slides DVI sprekers 200709__Pagina_18"/>
          <p:cNvPicPr>
            <a:picLocks noChangeAspect="1"/>
          </p:cNvPicPr>
          <p:nvPr/>
        </p:nvPicPr>
        <p:blipFill>
          <a:blip r:embed="rId1"/>
          <a:stretch>
            <a:fillRect/>
          </a:stretch>
        </p:blipFill>
        <p:spPr>
          <a:xfrm>
            <a:off x="0" y="0"/>
            <a:ext cx="12192000" cy="68567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oktnov training totaal lezing bp 231028"/>
          <p:cNvPicPr>
            <a:picLocks noChangeAspect="1"/>
          </p:cNvPicPr>
          <p:nvPr/>
        </p:nvPicPr>
        <p:blipFill>
          <a:blip r:embed="rId1"/>
          <a:stretch>
            <a:fillRect/>
          </a:stretch>
        </p:blipFill>
        <p:spPr>
          <a:xfrm>
            <a:off x="0" y="635"/>
            <a:ext cx="12192000" cy="68560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CL__Pagina_37"/>
          <p:cNvPicPr>
            <a:picLocks noChangeAspect="1"/>
          </p:cNvPicPr>
          <p:nvPr/>
        </p:nvPicPr>
        <p:blipFill>
          <a:blip r:embed="rId1"/>
          <a:stretch>
            <a:fillRect/>
          </a:stretch>
        </p:blipFill>
        <p:spPr>
          <a:xfrm>
            <a:off x="0" y="1905"/>
            <a:ext cx="12191365" cy="68560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CL__Pagina_38"/>
          <p:cNvPicPr>
            <a:picLocks noChangeAspect="1"/>
          </p:cNvPicPr>
          <p:nvPr/>
        </p:nvPicPr>
        <p:blipFill>
          <a:blip r:embed="rId1"/>
          <a:stretch>
            <a:fillRect/>
          </a:stretch>
        </p:blipFill>
        <p:spPr>
          <a:xfrm>
            <a:off x="0" y="0"/>
            <a:ext cx="12192000" cy="68567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CL__Pagina_39"/>
          <p:cNvPicPr>
            <a:picLocks noChangeAspect="1"/>
          </p:cNvPicPr>
          <p:nvPr/>
        </p:nvPicPr>
        <p:blipFill>
          <a:blip r:embed="rId1"/>
          <a:stretch>
            <a:fillRect/>
          </a:stretch>
        </p:blipFill>
        <p:spPr>
          <a:xfrm>
            <a:off x="0" y="0"/>
            <a:ext cx="12192000" cy="68567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CL__Pagina_40"/>
          <p:cNvPicPr>
            <a:picLocks noChangeAspect="1"/>
          </p:cNvPicPr>
          <p:nvPr/>
        </p:nvPicPr>
        <p:blipFill>
          <a:blip r:embed="rId1"/>
          <a:stretch>
            <a:fillRect/>
          </a:stretch>
        </p:blipFill>
        <p:spPr>
          <a:xfrm>
            <a:off x="0" y="1270"/>
            <a:ext cx="12192000" cy="68567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p:nvPr>
            <p:ph idx="1"/>
          </p:nvPr>
        </p:nvSpPr>
        <p:spPr/>
        <p:txBody>
          <a:bodyPr/>
          <a:p>
            <a:endParaRPr lang="en-US"/>
          </a:p>
        </p:txBody>
      </p:sp>
      <p:pic>
        <p:nvPicPr>
          <p:cNvPr id="4" name="Picture 3" descr="CL__Pagina_41"/>
          <p:cNvPicPr>
            <a:picLocks noChangeAspect="1"/>
          </p:cNvPicPr>
          <p:nvPr/>
        </p:nvPicPr>
        <p:blipFill>
          <a:blip r:embed="rId1"/>
          <a:stretch>
            <a:fillRect/>
          </a:stretch>
        </p:blipFill>
        <p:spPr>
          <a:xfrm>
            <a:off x="0" y="1270"/>
            <a:ext cx="12192000" cy="68567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4373E915EC4443A12789F4A387A438" ma:contentTypeVersion="18" ma:contentTypeDescription="Een nieuw document maken." ma:contentTypeScope="" ma:versionID="871f2ff9d51d4fe1e15dd259bc1c947f">
  <xsd:schema xmlns:xsd="http://www.w3.org/2001/XMLSchema" xmlns:xs="http://www.w3.org/2001/XMLSchema" xmlns:p="http://schemas.microsoft.com/office/2006/metadata/properties" xmlns:ns1="http://schemas.microsoft.com/sharepoint/v3" xmlns:ns2="13a0b47d-9ef2-4bc5-a9d7-32715db848fd" xmlns:ns3="0c619341-54fb-4205-8ed8-2e96d7aff11c" targetNamespace="http://schemas.microsoft.com/office/2006/metadata/properties" ma:root="true" ma:fieldsID="e8dd89db48bd75941602a30ea7af865b" ns1:_="" ns2:_="" ns3:_="">
    <xsd:import namespace="http://schemas.microsoft.com/sharepoint/v3"/>
    <xsd:import namespace="13a0b47d-9ef2-4bc5-a9d7-32715db848fd"/>
    <xsd:import namespace="0c619341-54fb-4205-8ed8-2e96d7aff11c"/>
    <xsd:element name="properties">
      <xsd:complexType>
        <xsd:sequence>
          <xsd:element name="documentManagement">
            <xsd:complexType>
              <xsd:all>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element ref="ns2:_Flow_SignoffStatu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igenschappen van het geïntegreerd beleid voor naleving" ma:hidden="true" ma:internalName="_ip_UnifiedCompliancePolicyProperties">
      <xsd:simpleType>
        <xsd:restriction base="dms:Note"/>
      </xsd:simpleType>
    </xsd:element>
    <xsd:element name="_ip_UnifiedCompliancePolicyUIAction" ma:index="2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0b47d-9ef2-4bc5-a9d7-32715db848fd"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ternalName="MediaServiceDateTaken" ma:readOnly="true">
      <xsd:simpleType>
        <xsd:restriction base="dms:Text"/>
      </xsd:simpleType>
    </xsd:element>
    <xsd:element name="MediaLengthInSeconds" ma:index="9" nillable="true" ma:displayName="Length (seconds)" ma:internalName="MediaLengthInSeconds" ma:readOnly="true">
      <xsd:simpleType>
        <xsd:restriction base="dms:Unknown"/>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3b5836e-819a-49f0-bcb2-a6188ac8dbad" ma:termSetId="09814cd3-568e-fe90-9814-8d621ff8fb84" ma:anchorId="fba54fb3-c3e1-fe81-a776-ca4b69148c4d" ma:open="true" ma:isKeyword="false">
      <xsd:complexType>
        <xsd:sequence>
          <xsd:element ref="pc:Terms" minOccurs="0" maxOccurs="1"/>
        </xsd:sequence>
      </xsd:complexType>
    </xsd:element>
    <xsd:element name="_Flow_SignoffStatus" ma:index="17" nillable="true" ma:displayName="Afmeldingsstatus" ma:internalName="Afmeldingsstatus">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619341-54fb-4205-8ed8-2e96d7aff11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bccfb3-442b-4b64-878c-76a5d48e9d0a}" ma:internalName="TaxCatchAll" ma:showField="CatchAllData" ma:web="0c619341-54fb-4205-8ed8-2e96d7aff1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13a0b47d-9ef2-4bc5-a9d7-32715db848fd" xsi:nil="true"/>
    <_ip_UnifiedCompliancePolicyProperties xmlns="http://schemas.microsoft.com/sharepoint/v3" xsi:nil="true"/>
    <lcf76f155ced4ddcb4097134ff3c332f xmlns="13a0b47d-9ef2-4bc5-a9d7-32715db848fd">
      <Terms xmlns="http://schemas.microsoft.com/office/infopath/2007/PartnerControls"/>
    </lcf76f155ced4ddcb4097134ff3c332f>
    <TaxCatchAll xmlns="0c619341-54fb-4205-8ed8-2e96d7aff11c" xsi:nil="true"/>
  </documentManagement>
</p:properties>
</file>

<file path=customXml/itemProps1.xml><?xml version="1.0" encoding="utf-8"?>
<ds:datastoreItem xmlns:ds="http://schemas.openxmlformats.org/officeDocument/2006/customXml" ds:itemID="{45F96C47-18D6-40D9-9CDA-B5375DEF8D21}"/>
</file>

<file path=customXml/itemProps2.xml><?xml version="1.0" encoding="utf-8"?>
<ds:datastoreItem xmlns:ds="http://schemas.openxmlformats.org/officeDocument/2006/customXml" ds:itemID="{B9F4D5D5-BD82-440C-B5F4-2478FD7838F8}"/>
</file>

<file path=customXml/itemProps3.xml><?xml version="1.0" encoding="utf-8"?>
<ds:datastoreItem xmlns:ds="http://schemas.openxmlformats.org/officeDocument/2006/customXml" ds:itemID="{D4B7CD8D-EE30-42D5-8A65-3DABC0FAB5BA}"/>
</file>

<file path=docProps/app.xml><?xml version="1.0" encoding="utf-8"?>
<Properties xmlns="http://schemas.openxmlformats.org/officeDocument/2006/extended-properties" xmlns:vt="http://schemas.openxmlformats.org/officeDocument/2006/docPropsVTypes">
  <TotalTime>0</TotalTime>
  <Words>0</Words>
  <Application>WPS Writer</Application>
  <PresentationFormat>Widescreen</PresentationFormat>
  <Paragraphs>0</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SimSun</vt:lpstr>
      <vt:lpstr>Wingdings</vt:lpstr>
      <vt:lpstr>Calibri</vt:lpstr>
      <vt:lpstr>Microsoft YaHei</vt:lpstr>
      <vt:lpstr>汉仪旗黑</vt:lpstr>
      <vt:lpstr>Arial Unicode MS</vt:lpstr>
      <vt:lpstr>Calibri Light</vt:lpstr>
      <vt:lpstr>Helvetica Neue</vt:lpstr>
      <vt:lpstr>SimSun</vt:lpstr>
      <vt:lpstr>宋体-简</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elise</dc:creator>
  <cp:lastModifiedBy>Elise</cp:lastModifiedBy>
  <cp:revision>50</cp:revision>
  <dcterms:created xsi:type="dcterms:W3CDTF">2024-02-21T11:59:37Z</dcterms:created>
  <dcterms:modified xsi:type="dcterms:W3CDTF">2024-02-21T11:59:37Z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y fmtid="{D5CDD505-2E9C-101B-9397-08002B2CF9AE}" pid="3" name="ContentTypeId">
    <vt:lpwstr>0x010100AC4373E915EC4443A12789F4A387A438</vt:lpwstr>
  </property>
</Properties>
</file>