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70"/>
  </p:notesMasterIdLst>
  <p:handoutMasterIdLst>
    <p:handoutMasterId r:id="rId71"/>
  </p:handoutMasterIdLst>
  <p:sldIdLst>
    <p:sldId id="1105" r:id="rId2"/>
    <p:sldId id="382" r:id="rId3"/>
    <p:sldId id="276" r:id="rId4"/>
    <p:sldId id="292" r:id="rId5"/>
    <p:sldId id="257" r:id="rId6"/>
    <p:sldId id="1125" r:id="rId7"/>
    <p:sldId id="298" r:id="rId8"/>
    <p:sldId id="1092" r:id="rId9"/>
    <p:sldId id="1155" r:id="rId10"/>
    <p:sldId id="297" r:id="rId11"/>
    <p:sldId id="330" r:id="rId12"/>
    <p:sldId id="1124" r:id="rId13"/>
    <p:sldId id="296" r:id="rId14"/>
    <p:sldId id="312" r:id="rId15"/>
    <p:sldId id="1134" r:id="rId16"/>
    <p:sldId id="295" r:id="rId17"/>
    <p:sldId id="315" r:id="rId18"/>
    <p:sldId id="1135" r:id="rId19"/>
    <p:sldId id="1146" r:id="rId20"/>
    <p:sldId id="1131" r:id="rId21"/>
    <p:sldId id="294" r:id="rId22"/>
    <p:sldId id="316" r:id="rId23"/>
    <p:sldId id="1126" r:id="rId24"/>
    <p:sldId id="301" r:id="rId25"/>
    <p:sldId id="265" r:id="rId26"/>
    <p:sldId id="1136" r:id="rId27"/>
    <p:sldId id="300" r:id="rId28"/>
    <p:sldId id="318" r:id="rId29"/>
    <p:sldId id="1137" r:id="rId30"/>
    <p:sldId id="299" r:id="rId31"/>
    <p:sldId id="324" r:id="rId32"/>
    <p:sldId id="1138" r:id="rId33"/>
    <p:sldId id="304" r:id="rId34"/>
    <p:sldId id="1093" r:id="rId35"/>
    <p:sldId id="1139" r:id="rId36"/>
    <p:sldId id="303" r:id="rId37"/>
    <p:sldId id="319" r:id="rId38"/>
    <p:sldId id="1141" r:id="rId39"/>
    <p:sldId id="1148" r:id="rId40"/>
    <p:sldId id="1118" r:id="rId41"/>
    <p:sldId id="1140" r:id="rId42"/>
    <p:sldId id="302" r:id="rId43"/>
    <p:sldId id="264" r:id="rId44"/>
    <p:sldId id="1128" r:id="rId45"/>
    <p:sldId id="1149" r:id="rId46"/>
    <p:sldId id="1119" r:id="rId47"/>
    <p:sldId id="1142" r:id="rId48"/>
    <p:sldId id="308" r:id="rId49"/>
    <p:sldId id="328" r:id="rId50"/>
    <p:sldId id="1143" r:id="rId51"/>
    <p:sldId id="307" r:id="rId52"/>
    <p:sldId id="277" r:id="rId53"/>
    <p:sldId id="306" r:id="rId54"/>
    <p:sldId id="1151" r:id="rId55"/>
    <p:sldId id="1147" r:id="rId56"/>
    <p:sldId id="1145" r:id="rId57"/>
    <p:sldId id="1144" r:id="rId58"/>
    <p:sldId id="1156" r:id="rId59"/>
    <p:sldId id="266" r:id="rId60"/>
    <p:sldId id="1154" r:id="rId61"/>
    <p:sldId id="1115" r:id="rId62"/>
    <p:sldId id="1153" r:id="rId63"/>
    <p:sldId id="1132" r:id="rId64"/>
    <p:sldId id="1116" r:id="rId65"/>
    <p:sldId id="1112" r:id="rId66"/>
    <p:sldId id="1113" r:id="rId67"/>
    <p:sldId id="1114" r:id="rId68"/>
    <p:sldId id="1150" r:id="rId69"/>
  </p:sldIdLst>
  <p:sldSz cx="12192000" cy="6858000"/>
  <p:notesSz cx="6858000" cy="99472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DFD3896-FBF3-48EA-9BFB-6AD619B43E08}">
          <p14:sldIdLst>
            <p14:sldId id="1105"/>
            <p14:sldId id="382"/>
            <p14:sldId id="276"/>
            <p14:sldId id="292"/>
            <p14:sldId id="257"/>
            <p14:sldId id="1125"/>
            <p14:sldId id="298"/>
            <p14:sldId id="1092"/>
            <p14:sldId id="1155"/>
            <p14:sldId id="297"/>
            <p14:sldId id="330"/>
            <p14:sldId id="1124"/>
            <p14:sldId id="296"/>
            <p14:sldId id="312"/>
            <p14:sldId id="1134"/>
            <p14:sldId id="295"/>
            <p14:sldId id="315"/>
            <p14:sldId id="1135"/>
            <p14:sldId id="1146"/>
            <p14:sldId id="1131"/>
            <p14:sldId id="294"/>
            <p14:sldId id="316"/>
            <p14:sldId id="1126"/>
            <p14:sldId id="301"/>
            <p14:sldId id="265"/>
            <p14:sldId id="1136"/>
            <p14:sldId id="300"/>
            <p14:sldId id="318"/>
            <p14:sldId id="1137"/>
            <p14:sldId id="299"/>
            <p14:sldId id="324"/>
            <p14:sldId id="1138"/>
            <p14:sldId id="304"/>
            <p14:sldId id="1093"/>
            <p14:sldId id="1139"/>
            <p14:sldId id="303"/>
            <p14:sldId id="319"/>
            <p14:sldId id="1141"/>
            <p14:sldId id="1148"/>
            <p14:sldId id="1118"/>
            <p14:sldId id="1140"/>
            <p14:sldId id="302"/>
            <p14:sldId id="264"/>
            <p14:sldId id="1128"/>
            <p14:sldId id="1149"/>
            <p14:sldId id="1119"/>
            <p14:sldId id="1142"/>
            <p14:sldId id="308"/>
            <p14:sldId id="328"/>
            <p14:sldId id="1143"/>
            <p14:sldId id="307"/>
            <p14:sldId id="277"/>
            <p14:sldId id="306"/>
            <p14:sldId id="1151"/>
            <p14:sldId id="1147"/>
            <p14:sldId id="1145"/>
            <p14:sldId id="1144"/>
            <p14:sldId id="1156"/>
            <p14:sldId id="266"/>
            <p14:sldId id="1154"/>
            <p14:sldId id="1115"/>
            <p14:sldId id="1153"/>
            <p14:sldId id="1132"/>
            <p14:sldId id="1116"/>
            <p14:sldId id="1112"/>
            <p14:sldId id="1113"/>
            <p14:sldId id="1114"/>
            <p14:sldId id="115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lf Bodelier" initials="RB" lastIdx="3" clrIdx="0">
    <p:extLst>
      <p:ext uri="{19B8F6BF-5375-455C-9EA6-DF929625EA0E}">
        <p15:presenceInfo xmlns:p15="http://schemas.microsoft.com/office/powerpoint/2012/main" userId="8dfaf9027f942f33" providerId="Windows Live"/>
      </p:ext>
    </p:extLst>
  </p:cmAuthor>
  <p:cmAuthor id="2" name="Mirjam Vossen" initials="MV" lastIdx="2" clrIdx="1">
    <p:extLst>
      <p:ext uri="{19B8F6BF-5375-455C-9EA6-DF929625EA0E}">
        <p15:presenceInfo xmlns:p15="http://schemas.microsoft.com/office/powerpoint/2012/main" userId="336eda94d0960a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23" autoAdjust="0"/>
    <p:restoredTop sz="85624"/>
  </p:normalViewPr>
  <p:slideViewPr>
    <p:cSldViewPr>
      <p:cViewPr varScale="1">
        <p:scale>
          <a:sx n="92" d="100"/>
          <a:sy n="92" d="100"/>
        </p:scale>
        <p:origin x="464" y="192"/>
      </p:cViewPr>
      <p:guideLst>
        <p:guide orient="horz" pos="2160"/>
        <p:guide pos="3840"/>
      </p:guideLst>
    </p:cSldViewPr>
  </p:slideViewPr>
  <p:notesTextViewPr>
    <p:cViewPr>
      <p:scale>
        <a:sx n="1" d="1"/>
        <a:sy n="1" d="1"/>
      </p:scale>
      <p:origin x="0" y="0"/>
    </p:cViewPr>
  </p:notesTextViewPr>
  <p:sorterViewPr>
    <p:cViewPr>
      <p:scale>
        <a:sx n="40" d="100"/>
        <a:sy n="40" d="100"/>
      </p:scale>
      <p:origin x="0" y="-19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921E09C2-564B-456D-9154-BDBEB549F2DF}" type="datetimeFigureOut">
              <a:rPr lang="nl-NL" smtClean="0"/>
              <a:t>12-10-2024</a:t>
            </a:fld>
            <a:endParaRPr lang="nl-NL"/>
          </a:p>
        </p:txBody>
      </p:sp>
      <p:sp>
        <p:nvSpPr>
          <p:cNvPr id="4" name="Tijdelijke aanduiding voor voettekst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F836581D-5118-4492-9D0B-6A00C7A24627}" type="slidenum">
              <a:rPr lang="nl-NL" smtClean="0"/>
              <a:t>‹nr.›</a:t>
            </a:fld>
            <a:endParaRPr lang="nl-NL"/>
          </a:p>
        </p:txBody>
      </p:sp>
    </p:spTree>
    <p:extLst>
      <p:ext uri="{BB962C8B-B14F-4D97-AF65-F5344CB8AC3E}">
        <p14:creationId xmlns:p14="http://schemas.microsoft.com/office/powerpoint/2010/main" val="2566917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D901C938-4C1F-4ECC-8B82-2D22054B1EB8}" type="datetimeFigureOut">
              <a:rPr lang="nl-NL" smtClean="0"/>
              <a:t>12-10-2024</a:t>
            </a:fld>
            <a:endParaRPr lang="nl-NL"/>
          </a:p>
        </p:txBody>
      </p:sp>
      <p:sp>
        <p:nvSpPr>
          <p:cNvPr id="4" name="Tijdelijke aanduiding voor dia-afbeelding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1C812E40-1B3F-4977-B8AA-752FB576DB02}" type="slidenum">
              <a:rPr lang="nl-NL" smtClean="0"/>
              <a:t>‹nr.›</a:t>
            </a:fld>
            <a:endParaRPr lang="nl-NL"/>
          </a:p>
        </p:txBody>
      </p:sp>
    </p:spTree>
    <p:extLst>
      <p:ext uri="{BB962C8B-B14F-4D97-AF65-F5344CB8AC3E}">
        <p14:creationId xmlns:p14="http://schemas.microsoft.com/office/powerpoint/2010/main" val="373267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pglobal.com/commodityinsights/en/market-insights/latest-news/energy-transition/092322-china-could-exceed-renewables-generation-target-of-33-by-2025"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bs.nl/nl-nl/nieuws/2023/22/aandeel-hernieuwbare-energie-in-2022-toegenomen-naar-15-procen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topf.com/news-events/news/article/downward-trend-in-tanker-spills-continues-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1</a:t>
            </a:fld>
            <a:endParaRPr lang="nl-NL"/>
          </a:p>
        </p:txBody>
      </p:sp>
    </p:spTree>
    <p:extLst>
      <p:ext uri="{BB962C8B-B14F-4D97-AF65-F5344CB8AC3E}">
        <p14:creationId xmlns:p14="http://schemas.microsoft.com/office/powerpoint/2010/main" val="3500986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b="0" i="0" dirty="0">
                <a:solidFill>
                  <a:schemeClr val="bg1"/>
                </a:solidFill>
                <a:effectLst/>
                <a:latin typeface="Rubik"/>
              </a:rPr>
              <a:t>Nu de kwaliteit nog omhoog: 50% van de kinderen onder de 15 jaar haalt geen minimaal vaardigheidsniveau in lezen en rekenen.</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15</a:t>
            </a:fld>
            <a:endParaRPr lang="nl-NL"/>
          </a:p>
        </p:txBody>
      </p:sp>
    </p:spTree>
    <p:extLst>
      <p:ext uri="{BB962C8B-B14F-4D97-AF65-F5344CB8AC3E}">
        <p14:creationId xmlns:p14="http://schemas.microsoft.com/office/powerpoint/2010/main" val="3474191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dirty="0"/>
              <a:t>Claudia </a:t>
            </a:r>
            <a:r>
              <a:rPr lang="nl-NL" dirty="0" err="1"/>
              <a:t>Sheinbaum</a:t>
            </a:r>
            <a:r>
              <a:rPr lang="nl-NL" dirty="0"/>
              <a:t> is de eerste vrouwelijke president in Mexico na 68 mannelijke staatshoofden.</a:t>
            </a:r>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18</a:t>
            </a:fld>
            <a:endParaRPr lang="nl-NL"/>
          </a:p>
        </p:txBody>
      </p:sp>
    </p:spTree>
    <p:extLst>
      <p:ext uri="{BB962C8B-B14F-4D97-AF65-F5344CB8AC3E}">
        <p14:creationId xmlns:p14="http://schemas.microsoft.com/office/powerpoint/2010/main" val="393391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200" dirty="0">
                <a:solidFill>
                  <a:schemeClr val="bg1"/>
                </a:solidFill>
              </a:rPr>
              <a:t>De afgelopen 25 jaar kregen maar liefst 2,6 miljard mensen toegang tot schoon water. </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23</a:t>
            </a:fld>
            <a:endParaRPr lang="nl-NL"/>
          </a:p>
        </p:txBody>
      </p:sp>
    </p:spTree>
    <p:extLst>
      <p:ext uri="{BB962C8B-B14F-4D97-AF65-F5344CB8AC3E}">
        <p14:creationId xmlns:p14="http://schemas.microsoft.com/office/powerpoint/2010/main" val="69326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en-US" sz="1200" dirty="0" err="1">
                <a:solidFill>
                  <a:schemeClr val="bg1"/>
                </a:solidFill>
                <a:latin typeface="Calibri" panose="020F0502020204030204" pitchFamily="34" charset="0"/>
                <a:cs typeface="Calibri" panose="020F0502020204030204" pitchFamily="34" charset="0"/>
              </a:rPr>
              <a:t>Vandaag</a:t>
            </a:r>
            <a:r>
              <a:rPr lang="en-US" sz="1200" dirty="0">
                <a:solidFill>
                  <a:schemeClr val="bg1"/>
                </a:solidFill>
                <a:latin typeface="Calibri" panose="020F0502020204030204" pitchFamily="34" charset="0"/>
                <a:cs typeface="Calibri" panose="020F0502020204030204" pitchFamily="34" charset="0"/>
              </a:rPr>
              <a:t> de </a:t>
            </a:r>
            <a:r>
              <a:rPr lang="en-US" sz="1200" dirty="0" err="1">
                <a:solidFill>
                  <a:schemeClr val="bg1"/>
                </a:solidFill>
                <a:latin typeface="Calibri" panose="020F0502020204030204" pitchFamily="34" charset="0"/>
                <a:cs typeface="Calibri" panose="020F0502020204030204" pitchFamily="34" charset="0"/>
              </a:rPr>
              <a:t>dag</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zijn</a:t>
            </a:r>
            <a:r>
              <a:rPr lang="en-US" sz="1200" dirty="0">
                <a:solidFill>
                  <a:schemeClr val="bg1"/>
                </a:solidFill>
                <a:latin typeface="Calibri" panose="020F0502020204030204" pitchFamily="34" charset="0"/>
                <a:cs typeface="Calibri" panose="020F0502020204030204" pitchFamily="34" charset="0"/>
              </a:rPr>
              <a:t> er </a:t>
            </a:r>
            <a:r>
              <a:rPr lang="en-US" sz="1200" dirty="0" err="1">
                <a:solidFill>
                  <a:schemeClr val="bg1"/>
                </a:solidFill>
                <a:latin typeface="Calibri" panose="020F0502020204030204" pitchFamily="34" charset="0"/>
                <a:cs typeface="Calibri" panose="020F0502020204030204" pitchFamily="34" charset="0"/>
              </a:rPr>
              <a:t>drie</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landen</a:t>
            </a:r>
            <a:r>
              <a:rPr lang="en-US" sz="1200" dirty="0">
                <a:solidFill>
                  <a:schemeClr val="bg1"/>
                </a:solidFill>
                <a:latin typeface="Calibri" panose="020F0502020204030204" pitchFamily="34" charset="0"/>
                <a:cs typeface="Calibri" panose="020F0502020204030204" pitchFamily="34" charset="0"/>
              </a:rPr>
              <a:t> (China, Turkmenistan </a:t>
            </a:r>
            <a:r>
              <a:rPr lang="en-US" sz="1200" dirty="0" err="1">
                <a:solidFill>
                  <a:schemeClr val="bg1"/>
                </a:solidFill>
                <a:latin typeface="Calibri" panose="020F0502020204030204" pitchFamily="34" charset="0"/>
                <a:cs typeface="Calibri" panose="020F0502020204030204" pitchFamily="34" charset="0"/>
              </a:rPr>
              <a:t>en</a:t>
            </a:r>
            <a:r>
              <a:rPr lang="en-US" sz="1200" dirty="0">
                <a:solidFill>
                  <a:schemeClr val="bg1"/>
                </a:solidFill>
                <a:latin typeface="Calibri" panose="020F0502020204030204" pitchFamily="34" charset="0"/>
                <a:cs typeface="Calibri" panose="020F0502020204030204" pitchFamily="34" charset="0"/>
              </a:rPr>
              <a:t> Noord-Korea) </a:t>
            </a:r>
            <a:r>
              <a:rPr lang="en-US" sz="1200" dirty="0" err="1">
                <a:solidFill>
                  <a:schemeClr val="bg1"/>
                </a:solidFill>
                <a:latin typeface="Calibri" panose="020F0502020204030204" pitchFamily="34" charset="0"/>
                <a:cs typeface="Calibri" panose="020F0502020204030204" pitchFamily="34" charset="0"/>
              </a:rPr>
              <a:t>waar</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slavernij</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nog</a:t>
            </a:r>
            <a:r>
              <a:rPr lang="en-US" sz="1200" dirty="0">
                <a:solidFill>
                  <a:schemeClr val="bg1"/>
                </a:solidFill>
                <a:latin typeface="Calibri" panose="020F0502020204030204" pitchFamily="34" charset="0"/>
                <a:cs typeface="Calibri" panose="020F0502020204030204" pitchFamily="34" charset="0"/>
              </a:rPr>
              <a:t> steeds door de </a:t>
            </a:r>
            <a:r>
              <a:rPr lang="en-US" sz="1200" dirty="0" err="1">
                <a:solidFill>
                  <a:schemeClr val="bg1"/>
                </a:solidFill>
                <a:latin typeface="Calibri" panose="020F0502020204030204" pitchFamily="34" charset="0"/>
                <a:cs typeface="Calibri" panose="020F0502020204030204" pitchFamily="34" charset="0"/>
              </a:rPr>
              <a:t>overheid</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wordt</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opgelegd</a:t>
            </a:r>
            <a:r>
              <a:rPr lang="en-US" sz="1200" dirty="0">
                <a:solidFill>
                  <a:schemeClr val="bg1"/>
                </a:solidFill>
                <a:latin typeface="Calibri" panose="020F0502020204030204" pitchFamily="34" charset="0"/>
                <a:cs typeface="Calibri" panose="020F0502020204030204" pitchFamily="34" charset="0"/>
              </a:rPr>
              <a:t>.</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29</a:t>
            </a:fld>
            <a:endParaRPr lang="nl-NL"/>
          </a:p>
        </p:txBody>
      </p:sp>
    </p:spTree>
    <p:extLst>
      <p:ext uri="{BB962C8B-B14F-4D97-AF65-F5344CB8AC3E}">
        <p14:creationId xmlns:p14="http://schemas.microsoft.com/office/powerpoint/2010/main" val="3937417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b="1" dirty="0"/>
              <a:t>In 1882 was het Verenigd Koninkrijk het eerste land ter wereld dat een kolengestookte elektriciteitscentrale opende. Op 30 september 2024, 142 jaar later, sluit het de laatste kolencentrale. Het is het einde van een tijdperk. </a:t>
            </a:r>
            <a:r>
              <a:rPr lang="nl-NL" b="1" i="0" dirty="0">
                <a:solidFill>
                  <a:srgbClr val="202020"/>
                </a:solidFill>
                <a:effectLst/>
                <a:latin typeface="Helvetica Neue" panose="02000503000000020004" pitchFamily="2" charset="0"/>
              </a:rPr>
              <a:t>Het is het eerste land van de G7, een groep van grote geïndustrialiseerde landen, dat kolencentrales in de ban doet (kleinere landen als Zweden en </a:t>
            </a:r>
            <a:r>
              <a:rPr lang="nl-NL" b="1" i="0" dirty="0" err="1">
                <a:solidFill>
                  <a:srgbClr val="202020"/>
                </a:solidFill>
                <a:effectLst/>
                <a:latin typeface="Helvetica Neue" panose="02000503000000020004" pitchFamily="2" charset="0"/>
              </a:rPr>
              <a:t>Belgie</a:t>
            </a:r>
            <a:r>
              <a:rPr lang="nl-NL" b="1" i="0" dirty="0">
                <a:solidFill>
                  <a:srgbClr val="202020"/>
                </a:solidFill>
                <a:effectLst/>
                <a:latin typeface="Helvetica Neue" panose="02000503000000020004" pitchFamily="2" charset="0"/>
              </a:rPr>
              <a:t> </a:t>
            </a:r>
            <a:r>
              <a:rPr lang="nl-NL" b="1" i="0" dirty="0" err="1">
                <a:solidFill>
                  <a:srgbClr val="202020"/>
                </a:solidFill>
                <a:effectLst/>
                <a:latin typeface="Helvetica Neue" panose="02000503000000020004" pitchFamily="2" charset="0"/>
              </a:rPr>
              <a:t>bijv</a:t>
            </a:r>
            <a:r>
              <a:rPr lang="nl-NL" b="1" i="0" dirty="0">
                <a:solidFill>
                  <a:srgbClr val="202020"/>
                </a:solidFill>
                <a:effectLst/>
                <a:latin typeface="Helvetica Neue" panose="02000503000000020004" pitchFamily="2" charset="0"/>
              </a:rPr>
              <a:t> doen dat al langer, NL heeft er nog 4). Z</a:t>
            </a:r>
            <a:r>
              <a:rPr lang="nl-NL" b="1" dirty="0"/>
              <a:t>es jaar eerder dan gepland. (Een mijlpaal in de geschiedenis van de energie: de thuisbasis van de industriële revolutie sluit haar laatste kolencentrale).  Wie heeft dit meegekregen in de media? Wat we wel hebben meegekregen waarschijnlijk is dat d</a:t>
            </a:r>
            <a:r>
              <a:rPr lang="nl-NL" b="1" i="0" dirty="0">
                <a:solidFill>
                  <a:srgbClr val="000000"/>
                </a:solidFill>
                <a:effectLst/>
                <a:latin typeface="CapitoliumHead"/>
              </a:rPr>
              <a:t>e capaciteit van kolencentrales wereldwijd vorig jaar met 2 procent is toegenomen. </a:t>
            </a:r>
            <a:r>
              <a:rPr lang="nl-NL" b="0" i="0" dirty="0">
                <a:solidFill>
                  <a:srgbClr val="000000"/>
                </a:solidFill>
                <a:effectLst/>
                <a:latin typeface="CapitoliumHead"/>
              </a:rPr>
              <a:t>China opende in 2023 veel nieuwe kolencentrales, en in de EU en de VS zijn sinds het uitbreken van de oorlog in Oekraïne minder kolencentrales gesloten dan gepland. In China is de CO2 uitstoot per hoofd </a:t>
            </a:r>
            <a:r>
              <a:rPr lang="nl-NL" b="0" i="0" dirty="0" err="1">
                <a:solidFill>
                  <a:srgbClr val="000000"/>
                </a:solidFill>
                <a:effectLst/>
                <a:latin typeface="CapitoliumHead"/>
              </a:rPr>
              <a:t>vd</a:t>
            </a:r>
            <a:r>
              <a:rPr lang="nl-NL" b="0" i="0" dirty="0">
                <a:solidFill>
                  <a:srgbClr val="000000"/>
                </a:solidFill>
                <a:effectLst/>
                <a:latin typeface="CapitoliumHead"/>
              </a:rPr>
              <a:t> bevolking aan het stijgen, in NL aan het dalen (zit heel dicht bij elkaar). Tegelijkertijd </a:t>
            </a:r>
            <a:r>
              <a:rPr lang="nl-NL" b="0" i="0" dirty="0">
                <a:solidFill>
                  <a:srgbClr val="000000"/>
                </a:solidFill>
                <a:effectLst/>
                <a:latin typeface="Inter"/>
              </a:rPr>
              <a:t>zet China naast kolencentrales ook meer in op duurzame energie. In 2021 kwam </a:t>
            </a:r>
            <a:r>
              <a:rPr lang="nl-NL" b="0" i="0" u="sng" dirty="0">
                <a:effectLst/>
                <a:latin typeface="Inter"/>
                <a:hlinkClick r:id="rId3"/>
              </a:rPr>
              <a:t>29,4 procent</a:t>
            </a:r>
            <a:r>
              <a:rPr lang="nl-NL" b="0" i="0" dirty="0">
                <a:solidFill>
                  <a:srgbClr val="000000"/>
                </a:solidFill>
                <a:effectLst/>
                <a:latin typeface="Inter"/>
              </a:rPr>
              <a:t> van alle opgewekte elektriciteit in China uit duurzame bronnen. In Nederland was dat in 2022 slechts </a:t>
            </a:r>
            <a:r>
              <a:rPr lang="nl-NL" b="0" i="0" u="sng" dirty="0">
                <a:effectLst/>
                <a:latin typeface="Inter"/>
                <a:hlinkClick r:id="rId4"/>
              </a:rPr>
              <a:t>15 procent</a:t>
            </a:r>
            <a:r>
              <a:rPr lang="nl-NL" b="0" i="0" dirty="0">
                <a:solidFill>
                  <a:srgbClr val="000000"/>
                </a:solidFill>
                <a:effectLst/>
                <a:latin typeface="Inter"/>
              </a:rPr>
              <a:t>. </a:t>
            </a:r>
            <a:r>
              <a:rPr lang="nl-NL" b="1" i="0" dirty="0">
                <a:solidFill>
                  <a:srgbClr val="000000"/>
                </a:solidFill>
                <a:effectLst/>
                <a:latin typeface="Inter"/>
              </a:rPr>
              <a:t>Wereldwijde uitstoot van CO2 steeg vorig jaar nog met 1,1%. </a:t>
            </a:r>
            <a:r>
              <a:rPr lang="nl-NL" b="1" i="0" dirty="0">
                <a:effectLst/>
                <a:latin typeface="-apple-system"/>
              </a:rPr>
              <a:t>De uitstoot stijgt wel minder snel, en dat is vooral te danken aan de opmars van energie uit windmolens, zonnepanelen en kerncentrales. In de rijke westerse landen is de CO2-uitstoot al enige tijd aan het dalen. In 2023 was er zelfs sprake van een recorddaling, terwijl de economie bleef groeien. De uitstoot van de rijke landen daalde tot het laagste niveau in 50 jaar.</a:t>
            </a:r>
            <a:endParaRPr lang="nl-NL" b="1"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32</a:t>
            </a:fld>
            <a:endParaRPr lang="nl-NL"/>
          </a:p>
        </p:txBody>
      </p:sp>
    </p:spTree>
    <p:extLst>
      <p:ext uri="{BB962C8B-B14F-4D97-AF65-F5344CB8AC3E}">
        <p14:creationId xmlns:p14="http://schemas.microsoft.com/office/powerpoint/2010/main" val="51020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35</a:t>
            </a:fld>
            <a:endParaRPr lang="nl-NL"/>
          </a:p>
        </p:txBody>
      </p:sp>
    </p:spTree>
    <p:extLst>
      <p:ext uri="{BB962C8B-B14F-4D97-AF65-F5344CB8AC3E}">
        <p14:creationId xmlns:p14="http://schemas.microsoft.com/office/powerpoint/2010/main" val="48738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200" b="1" dirty="0">
                <a:solidFill>
                  <a:schemeClr val="bg1"/>
                </a:solidFill>
                <a:latin typeface="Calibri" panose="020F0502020204030204" pitchFamily="34" charset="0"/>
                <a:cs typeface="Calibri" panose="020F0502020204030204" pitchFamily="34" charset="0"/>
              </a:rPr>
              <a:t>In 1973 ontdekten wetenschappers dat gewone gassen in spuitbussen en diepvriezers de ozonlaag, die ons beschermt tegen gevaarlijke zonnestraling, afbreken. In 1987 kwamen de meeste landen overeen om deze gassen te verbieden (in 1985 werd het gat in de ozonlaag ontdekt)</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41</a:t>
            </a:fld>
            <a:endParaRPr lang="nl-NL"/>
          </a:p>
        </p:txBody>
      </p:sp>
    </p:spTree>
    <p:extLst>
      <p:ext uri="{BB962C8B-B14F-4D97-AF65-F5344CB8AC3E}">
        <p14:creationId xmlns:p14="http://schemas.microsoft.com/office/powerpoint/2010/main" val="4156163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200" dirty="0"/>
              <a:t>Extreem weer komt steeds vaker voor, maar we weten ons er steeds beter tegen te beschermen. </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44</a:t>
            </a:fld>
            <a:endParaRPr lang="nl-NL"/>
          </a:p>
        </p:txBody>
      </p:sp>
    </p:spTree>
    <p:extLst>
      <p:ext uri="{BB962C8B-B14F-4D97-AF65-F5344CB8AC3E}">
        <p14:creationId xmlns:p14="http://schemas.microsoft.com/office/powerpoint/2010/main" val="226822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Verdana" panose="020B0604030504040204" pitchFamily="34" charset="0"/>
                <a:ea typeface="MS Mincho" panose="02020609040205080304" pitchFamily="49" charset="-128"/>
                <a:cs typeface="Times New Roman" panose="02020603050405020304" pitchFamily="18" charset="0"/>
              </a:rPr>
              <a:t>99,99% van alle olietransporten ter wereld komt tegenwoordig </a:t>
            </a:r>
            <a:r>
              <a:rPr lang="nl-NL" sz="1800" u="sng" dirty="0">
                <a:solidFill>
                  <a:srgbClr val="0000FF"/>
                </a:solidFill>
                <a:effectLst/>
                <a:latin typeface="Verdana" panose="020B0604030504040204" pitchFamily="34" charset="0"/>
                <a:ea typeface="MS Mincho" panose="02020609040205080304" pitchFamily="49" charset="-128"/>
                <a:cs typeface="Times New Roman" panose="02020603050405020304" pitchFamily="18" charset="0"/>
                <a:hlinkClick r:id="rId3"/>
              </a:rPr>
              <a:t>veilig</a:t>
            </a:r>
            <a:r>
              <a:rPr lang="nl-NL" sz="1800" dirty="0">
                <a:effectLst/>
                <a:latin typeface="Verdana" panose="020B0604030504040204" pitchFamily="34" charset="0"/>
                <a:ea typeface="MS Mincho" panose="02020609040205080304" pitchFamily="49" charset="-128"/>
                <a:cs typeface="Times New Roman" panose="02020603050405020304" pitchFamily="18" charset="0"/>
              </a:rPr>
              <a:t> aan op zijn bestemming. Het aantal grote olielekkages (meer dan 700 ton) lag in de jaren 70 nog op 24,5 per jaar. Sinds 2010 ligt dat gemiddelde op 1,7 per jaar.</a:t>
            </a:r>
            <a:endParaRPr lang="nl-NL"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47</a:t>
            </a:fld>
            <a:endParaRPr lang="nl-NL"/>
          </a:p>
        </p:txBody>
      </p:sp>
    </p:spTree>
    <p:extLst>
      <p:ext uri="{BB962C8B-B14F-4D97-AF65-F5344CB8AC3E}">
        <p14:creationId xmlns:p14="http://schemas.microsoft.com/office/powerpoint/2010/main" val="175612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50</a:t>
            </a:fld>
            <a:endParaRPr lang="nl-NL"/>
          </a:p>
        </p:txBody>
      </p:sp>
    </p:spTree>
    <p:extLst>
      <p:ext uri="{BB962C8B-B14F-4D97-AF65-F5344CB8AC3E}">
        <p14:creationId xmlns:p14="http://schemas.microsoft.com/office/powerpoint/2010/main" val="181849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2</a:t>
            </a:fld>
            <a:endParaRPr lang="nl-NL"/>
          </a:p>
        </p:txBody>
      </p:sp>
    </p:spTree>
    <p:extLst>
      <p:ext uri="{BB962C8B-B14F-4D97-AF65-F5344CB8AC3E}">
        <p14:creationId xmlns:p14="http://schemas.microsoft.com/office/powerpoint/2010/main" val="1868377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53</a:t>
            </a:fld>
            <a:endParaRPr lang="nl-NL"/>
          </a:p>
        </p:txBody>
      </p:sp>
    </p:spTree>
    <p:extLst>
      <p:ext uri="{BB962C8B-B14F-4D97-AF65-F5344CB8AC3E}">
        <p14:creationId xmlns:p14="http://schemas.microsoft.com/office/powerpoint/2010/main" val="622983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grafiek toont meer doden in de laatste tien jaar en, recentelijk, een piek in doden door oorlogen in Ethiopië en Oekraïne, en nog recenter in Gaza (niet opgenomen in de grafiek). Die opwaartse trend moet volgens </a:t>
            </a:r>
            <a:r>
              <a:rPr lang="nl-NL" dirty="0" err="1"/>
              <a:t>Our</a:t>
            </a:r>
            <a:r>
              <a:rPr lang="nl-NL" dirty="0"/>
              <a:t> World in Data (waar deze cijfers vandaan komen)  niet tot wanhoop leiden: hoewel elke oorlog een tragedie is, laten de cijfers ons ook zien dat er de afgelopen decennia minder mensen zijn omgekomen in conflicten dan in het grootste deel van de 20e eeuw. Landen hebben sinds de tweede wereldoorlog vreedzamere onderlinge en interne relaties opgebouwd, door bijvoorbeeld een Verenigde Naties. Het is aan ons om ervoor te zorgen dat deze historische trends zich de komende decennia en eeuwen voortzetten. En wat ook waar is: gewapend conflict is gelukkig nog steeds een zeldzame doodsoorzaak in de meeste jaren en in de meeste landen. Een voorbeeld: 33% van alle mensen wereldwijd sterft aan hartaandoeningen, 18% aan kanker, 4,5 % aan ademhalingsaandoeningen (</a:t>
            </a:r>
            <a:r>
              <a:rPr lang="nl-NL" dirty="0" err="1"/>
              <a:t>copd</a:t>
            </a:r>
            <a:r>
              <a:rPr lang="nl-NL" dirty="0"/>
              <a:t>, astma </a:t>
            </a:r>
            <a:r>
              <a:rPr lang="nl-NL" dirty="0" err="1"/>
              <a:t>etc</a:t>
            </a:r>
            <a:r>
              <a:rPr lang="nl-NL" dirty="0"/>
              <a:t>). 0,2% sterft aan oorlogsgeweld.</a:t>
            </a:r>
          </a:p>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54</a:t>
            </a:fld>
            <a:endParaRPr lang="nl-NL"/>
          </a:p>
        </p:txBody>
      </p:sp>
    </p:spTree>
    <p:extLst>
      <p:ext uri="{BB962C8B-B14F-4D97-AF65-F5344CB8AC3E}">
        <p14:creationId xmlns:p14="http://schemas.microsoft.com/office/powerpoint/2010/main" val="301329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b="1" dirty="0">
                <a:solidFill>
                  <a:schemeClr val="bg1"/>
                </a:solidFill>
                <a:latin typeface="Calibri" panose="020F0502020204030204" pitchFamily="34" charset="0"/>
                <a:cs typeface="Calibri" panose="020F0502020204030204" pitchFamily="34" charset="0"/>
              </a:rPr>
              <a:t>Hoewel liefdadigheid en filantropie belangrijk zijn voor de ontwikkeling in arme landen, spelen ze een veel kleinere rol dan de meeste mensen denken. De rest is afkomstig van overheidssteun van andere landen. Overheidssteun speelt een enorme rol bij het opbouwen en verbeteren van infrastructuur, zorg, onderwijs en basisvoorzieningen in arme landen.</a:t>
            </a:r>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57</a:t>
            </a:fld>
            <a:endParaRPr lang="nl-NL"/>
          </a:p>
        </p:txBody>
      </p:sp>
    </p:spTree>
    <p:extLst>
      <p:ext uri="{BB962C8B-B14F-4D97-AF65-F5344CB8AC3E}">
        <p14:creationId xmlns:p14="http://schemas.microsoft.com/office/powerpoint/2010/main" val="59556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58</a:t>
            </a:fld>
            <a:endParaRPr lang="nl-NL"/>
          </a:p>
        </p:txBody>
      </p:sp>
    </p:spTree>
    <p:extLst>
      <p:ext uri="{BB962C8B-B14F-4D97-AF65-F5344CB8AC3E}">
        <p14:creationId xmlns:p14="http://schemas.microsoft.com/office/powerpoint/2010/main" val="1619909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De journalist die zei dat we in een bad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news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bubble</a:t>
            </a:r>
            <a:r>
              <a:rPr lang="nl-NL" sz="1800" dirty="0">
                <a:effectLst/>
                <a:latin typeface="Calibri" panose="020F0502020204030204" pitchFamily="34" charset="0"/>
                <a:ea typeface="Calibri" panose="020F0502020204030204" pitchFamily="34" charset="0"/>
                <a:cs typeface="Times New Roman" panose="02020603050405020304" pitchFamily="18" charset="0"/>
              </a:rPr>
              <a:t> zitten, zei ook dat een ander probleem met het nieuw is dat het gaat over plotselinge gebeurtenissen, niet over geleidelijke trends. Het gaat over het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ongewone en niet het alledaagse</a:t>
            </a:r>
            <a:r>
              <a:rPr lang="nl-NL" sz="1800" dirty="0">
                <a:effectLst/>
                <a:latin typeface="Calibri" panose="020F0502020204030204" pitchFamily="34" charset="0"/>
                <a:ea typeface="Calibri" panose="020F0502020204030204" pitchFamily="34" charset="0"/>
                <a:cs typeface="Times New Roman" panose="02020603050405020304" pitchFamily="18" charset="0"/>
              </a:rPr>
              <a:t>. En als gevolg daarvan zijn grote golven van vooruitgang (extreme armoede neemt af, onze levensverwachting neemt toe, de levensstandaard stijgt, wetten worden toleranter, ziekten verdwijnen, oceanen en bossen worden beschermd, schone energie vervangt fossiele brandstoffen) e</a:t>
            </a:r>
            <a:r>
              <a:rPr lang="nl-NL" sz="1800" b="1" dirty="0">
                <a:effectLst/>
                <a:latin typeface="Calibri" panose="020F0502020204030204" pitchFamily="34" charset="0"/>
                <a:ea typeface="Calibri" panose="020F0502020204030204" pitchFamily="34" charset="0"/>
                <a:cs typeface="Times New Roman" panose="02020603050405020304" pitchFamily="18" charset="0"/>
              </a:rPr>
              <a:t>en beetje onzichtbaar</a:t>
            </a:r>
            <a:r>
              <a:rPr lang="nl-NL" sz="1800" dirty="0">
                <a:effectLst/>
                <a:latin typeface="Calibri" panose="020F0502020204030204" pitchFamily="34" charset="0"/>
                <a:ea typeface="Calibri" panose="020F0502020204030204" pitchFamily="34" charset="0"/>
                <a:cs typeface="Times New Roman" panose="02020603050405020304" pitchFamily="18" charset="0"/>
              </a:rPr>
              <a:t>. Eenvoudiger gezegd: er gebeuren vreselijke dingen in de wereld, maar niet alles wat er in de wereld gebeurt, is vreselijk.”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moeten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uit</a:t>
            </a:r>
            <a:r>
              <a:rPr lang="en-US" sz="1800" dirty="0">
                <a:effectLst/>
                <a:latin typeface="Calibri" panose="020F0502020204030204" pitchFamily="34" charset="0"/>
                <a:ea typeface="Calibri" panose="020F0502020204030204" pitchFamily="34" charset="0"/>
                <a:cs typeface="Times New Roman" panose="02020603050405020304" pitchFamily="18" charset="0"/>
              </a:rPr>
              <a:t> die bad news bubble,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zegt</a:t>
            </a:r>
            <a:r>
              <a:rPr lang="en-US" sz="1800" dirty="0">
                <a:effectLst/>
                <a:latin typeface="Calibri" panose="020F0502020204030204" pitchFamily="34" charset="0"/>
                <a:ea typeface="Calibri" panose="020F0502020204030204" pitchFamily="34" charset="0"/>
                <a:cs typeface="Times New Roman" panose="02020603050405020304" pitchFamily="18" charset="0"/>
              </a:rPr>
              <a:t> Harvey, want: “If you want people to make progress, you have to show them that progress is possible.”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Op dit moment voltrekken zich miljarden feiten op deze wereld. Het is de taak aan de journalist om daar een selectie uit te maken. Media richten zich vooral op de negatieve uitzonderingen;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if</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bleeds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it</a:t>
            </a:r>
            <a:r>
              <a:rPr lang="nl-NL" sz="1800" dirty="0">
                <a:effectLst/>
                <a:latin typeface="Calibri" panose="020F0502020204030204" pitchFamily="34" charset="0"/>
                <a:ea typeface="Calibri" panose="020F0502020204030204" pitchFamily="34" charset="0"/>
                <a:cs typeface="Times New Roman" panose="02020603050405020304" pitchFamily="18" charset="0"/>
              </a:rPr>
              <a:t> leads’ en ‘goed nieuws is geen nieuws’.  Zelf ben ik ook zo opgeleid: als journalist wilde ik vooral achter de conflicten aan, daar waar het schuurt en barst. Ik wilde onrecht aan de kaak stellen, net zoals zoveel andere vrienden en collega’s uit de journalistiek. Met het doel om dingen te veranderen, het recht te laten zegevieren.</a:t>
            </a:r>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59</a:t>
            </a:fld>
            <a:endParaRPr lang="nl-NL"/>
          </a:p>
        </p:txBody>
      </p:sp>
    </p:spTree>
    <p:extLst>
      <p:ext uri="{BB962C8B-B14F-4D97-AF65-F5344CB8AC3E}">
        <p14:creationId xmlns:p14="http://schemas.microsoft.com/office/powerpoint/2010/main" val="1769353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60</a:t>
            </a:fld>
            <a:endParaRPr lang="nl-NL"/>
          </a:p>
        </p:txBody>
      </p:sp>
    </p:spTree>
    <p:extLst>
      <p:ext uri="{BB962C8B-B14F-4D97-AF65-F5344CB8AC3E}">
        <p14:creationId xmlns:p14="http://schemas.microsoft.com/office/powerpoint/2010/main" val="3491387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61</a:t>
            </a:fld>
            <a:endParaRPr lang="nl-NL"/>
          </a:p>
        </p:txBody>
      </p:sp>
    </p:spTree>
    <p:extLst>
      <p:ext uri="{BB962C8B-B14F-4D97-AF65-F5344CB8AC3E}">
        <p14:creationId xmlns:p14="http://schemas.microsoft.com/office/powerpoint/2010/main" val="3171251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uit recente cijfers blijkt dat tussen augustus 2023 en juli 2024 de ontbossing  in het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braziliaanse</a:t>
            </a:r>
            <a:r>
              <a:rPr lang="nl-NL" sz="1800" dirty="0">
                <a:effectLst/>
                <a:latin typeface="Calibri" panose="020F0502020204030204" pitchFamily="34" charset="0"/>
                <a:ea typeface="Calibri" panose="020F0502020204030204" pitchFamily="34" charset="0"/>
                <a:cs typeface="Times New Roman" panose="02020603050405020304" pitchFamily="18" charset="0"/>
              </a:rPr>
              <a:t> amazonewoud met meer dan 45% is gedaald. Dit is de grootste daling ooit geregistreerd voor een periode van 12 maanden. Als je deze cijfers vergelijkt met het laatste jaar onder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Bolsonaro</a:t>
            </a:r>
            <a:r>
              <a:rPr lang="nl-NL" sz="1800" dirty="0">
                <a:effectLst/>
                <a:latin typeface="Calibri" panose="020F0502020204030204" pitchFamily="34" charset="0"/>
                <a:ea typeface="Calibri" panose="020F0502020204030204" pitchFamily="34" charset="0"/>
                <a:cs typeface="Times New Roman" panose="02020603050405020304" pitchFamily="18" charset="0"/>
              </a:rPr>
              <a:t>, betekent dit dat de acties van de Braziliaanse milieuactivisten, onder leiding van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Lula</a:t>
            </a:r>
            <a:r>
              <a:rPr lang="nl-NL" sz="1800" dirty="0">
                <a:effectLst/>
                <a:latin typeface="Calibri" panose="020F0502020204030204" pitchFamily="34" charset="0"/>
                <a:ea typeface="Calibri" panose="020F0502020204030204" pitchFamily="34" charset="0"/>
                <a:cs typeface="Times New Roman" panose="02020603050405020304" pitchFamily="18" charset="0"/>
              </a:rPr>
              <a:t>, ongeveer 6.000 km² Amazone hebben gered.</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62</a:t>
            </a:fld>
            <a:endParaRPr lang="nl-NL"/>
          </a:p>
        </p:txBody>
      </p:sp>
    </p:spTree>
    <p:extLst>
      <p:ext uri="{BB962C8B-B14F-4D97-AF65-F5344CB8AC3E}">
        <p14:creationId xmlns:p14="http://schemas.microsoft.com/office/powerpoint/2010/main" val="372631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63</a:t>
            </a:fld>
            <a:endParaRPr lang="nl-NL"/>
          </a:p>
        </p:txBody>
      </p:sp>
    </p:spTree>
    <p:extLst>
      <p:ext uri="{BB962C8B-B14F-4D97-AF65-F5344CB8AC3E}">
        <p14:creationId xmlns:p14="http://schemas.microsoft.com/office/powerpoint/2010/main" val="1966950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64</a:t>
            </a:fld>
            <a:endParaRPr lang="nl-NL"/>
          </a:p>
        </p:txBody>
      </p:sp>
    </p:spTree>
    <p:extLst>
      <p:ext uri="{BB962C8B-B14F-4D97-AF65-F5344CB8AC3E}">
        <p14:creationId xmlns:p14="http://schemas.microsoft.com/office/powerpoint/2010/main" val="240847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3</a:t>
            </a:fld>
            <a:endParaRPr lang="nl-NL"/>
          </a:p>
        </p:txBody>
      </p:sp>
    </p:spTree>
    <p:extLst>
      <p:ext uri="{BB962C8B-B14F-4D97-AF65-F5344CB8AC3E}">
        <p14:creationId xmlns:p14="http://schemas.microsoft.com/office/powerpoint/2010/main" val="3906285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Ik wil graag eindigen met een citaat van Jane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Goodall</a:t>
            </a:r>
            <a:r>
              <a:rPr lang="nl-NL" sz="1800" dirty="0">
                <a:effectLst/>
                <a:latin typeface="Calibri" panose="020F0502020204030204" pitchFamily="34" charset="0"/>
                <a:ea typeface="Calibri" panose="020F0502020204030204" pitchFamily="34" charset="0"/>
                <a:cs typeface="Times New Roman" panose="02020603050405020304" pitchFamily="18" charset="0"/>
              </a:rPr>
              <a:t> vorige week op de Clinton Global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Initiative</a:t>
            </a:r>
            <a:r>
              <a:rPr lang="nl-NL" sz="1800" dirty="0">
                <a:effectLst/>
                <a:latin typeface="Calibri" panose="020F0502020204030204" pitchFamily="34" charset="0"/>
                <a:ea typeface="Calibri" panose="020F0502020204030204" pitchFamily="34" charset="0"/>
                <a:cs typeface="Times New Roman" panose="02020603050405020304" pitchFamily="18" charset="0"/>
              </a:rPr>
              <a:t> 2024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Annual</a:t>
            </a:r>
            <a:r>
              <a:rPr lang="nl-NL" sz="1800" dirty="0">
                <a:effectLst/>
                <a:latin typeface="Calibri" panose="020F0502020204030204" pitchFamily="34" charset="0"/>
                <a:ea typeface="Calibri" panose="020F0502020204030204" pitchFamily="34" charset="0"/>
                <a:cs typeface="Times New Roman" panose="02020603050405020304" pitchFamily="18" charset="0"/>
              </a:rPr>
              <a:t> Meeting in New York (aan Fix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news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Goodall</a:t>
            </a:r>
            <a:r>
              <a:rPr lang="nl-NL" sz="1800" dirty="0">
                <a:effectLst/>
                <a:latin typeface="Calibri" panose="020F0502020204030204" pitchFamily="34" charset="0"/>
                <a:ea typeface="Calibri" panose="020F0502020204030204" pitchFamily="34" charset="0"/>
                <a:cs typeface="Times New Roman" panose="02020603050405020304" pitchFamily="18" charset="0"/>
              </a:rPr>
              <a:t> is een Britse antropologe en biologe, bekend van haar onderzoek naar Chimpansees in Afrika vanaf de jaren zestig, en nu een natuurbeschermer, VN-vredesambassadeur en voorvechter van een betere wereld: “Je kunt niet de hele wereld redden” zei ze, “maar we kunnen het wel in het klein. We hebben de uitdrukking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think</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globally</a:t>
            </a:r>
            <a:r>
              <a:rPr lang="nl-NL" sz="1800" dirty="0">
                <a:effectLst/>
                <a:latin typeface="Calibri" panose="020F0502020204030204" pitchFamily="34" charset="0"/>
                <a:ea typeface="Calibri" panose="020F0502020204030204" pitchFamily="34" charset="0"/>
                <a:cs typeface="Times New Roman" panose="02020603050405020304" pitchFamily="18" charset="0"/>
              </a:rPr>
              <a:t>, act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locally</a:t>
            </a:r>
            <a:r>
              <a:rPr lang="nl-NL" sz="1800" dirty="0">
                <a:effectLst/>
                <a:latin typeface="Calibri" panose="020F0502020204030204" pitchFamily="34" charset="0"/>
                <a:ea typeface="Calibri" panose="020F0502020204030204" pitchFamily="34" charset="0"/>
                <a:cs typeface="Times New Roman" panose="02020603050405020304" pitchFamily="18" charset="0"/>
              </a:rPr>
              <a:t>: denk globaal, handel lokaal”, maar het zou precies andersom moeten zijn: denk lokaal en handel globaal. Want als je lokaal denkt, zie je dat je een verschil kunt maken en wil je meer doen. En dan realiseer je je dat er over de hele wereld andere mensen in actie komen, die hun kleine steentje bijdragen - en miljoenen kleine steentjes vormen samen een grote verandering.”</a:t>
            </a:r>
          </a:p>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68</a:t>
            </a:fld>
            <a:endParaRPr lang="nl-NL"/>
          </a:p>
        </p:txBody>
      </p:sp>
    </p:spTree>
    <p:extLst>
      <p:ext uri="{BB962C8B-B14F-4D97-AF65-F5344CB8AC3E}">
        <p14:creationId xmlns:p14="http://schemas.microsoft.com/office/powerpoint/2010/main" val="371058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200" dirty="0">
                <a:solidFill>
                  <a:srgbClr val="FFFFFF"/>
                </a:solidFill>
              </a:rPr>
              <a:t>Extreme armoede is in de afgelopen 20 jaar gehalveerd: waren er in 1990 wereldwijd nog 1,8 miljard extreem arme mensen, vandaag de dag zijn dat er rond de 700 miljoen. Corona zorgde even voor een stijging van de armoedecijfers,  maar uit een recent rapport van de Wereldbank blijkt dat de armoedecijfers weer op hetzelfde niveau zitten als voor de pandemie (wereldwijde extreme armoede -leefde van minder dan 2,15 dollar per dag- steeg van 8,8% in 2019 tot 9,7% in 2020, maar dat het daalde tot 9% in 2022 en dit jaar naar verwachting zal dalen tot 8,5). </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6</a:t>
            </a:fld>
            <a:endParaRPr lang="nl-NL"/>
          </a:p>
        </p:txBody>
      </p:sp>
    </p:spTree>
    <p:extLst>
      <p:ext uri="{BB962C8B-B14F-4D97-AF65-F5344CB8AC3E}">
        <p14:creationId xmlns:p14="http://schemas.microsoft.com/office/powerpoint/2010/main" val="139348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7</a:t>
            </a:fld>
            <a:endParaRPr lang="nl-NL"/>
          </a:p>
        </p:txBody>
      </p:sp>
    </p:spTree>
    <p:extLst>
      <p:ext uri="{BB962C8B-B14F-4D97-AF65-F5344CB8AC3E}">
        <p14:creationId xmlns:p14="http://schemas.microsoft.com/office/powerpoint/2010/main" val="658373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8</a:t>
            </a:fld>
            <a:endParaRPr lang="nl-NL"/>
          </a:p>
        </p:txBody>
      </p:sp>
    </p:spTree>
    <p:extLst>
      <p:ext uri="{BB962C8B-B14F-4D97-AF65-F5344CB8AC3E}">
        <p14:creationId xmlns:p14="http://schemas.microsoft.com/office/powerpoint/2010/main" val="268808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solidFill>
                  <a:srgbClr val="000000"/>
                </a:solidFill>
                <a:effectLst/>
                <a:latin typeface="Calibri" panose="020F0502020204030204" pitchFamily="34" charset="0"/>
                <a:ea typeface="Calibri" panose="020F0502020204030204" pitchFamily="34" charset="0"/>
              </a:rPr>
              <a:t>Corona heeft ervoor gezegd dat voedselprogramma’s voor scholen zijn uitgegroeid tot een van de grootste en meest wijdverspreide sociale vangnetten ter wereld, en meer kinderen hebben er nu toegang toe dan ooit tevoren. Wereldwijd profiteren nu 480 miljoen kinderen van schoolmaaltijden, 90 miljoen meer dan de 390 miljoen die voor de pandemie in het begin van 2020 werden bereikt.</a:t>
            </a:r>
            <a:r>
              <a:rPr lang="nl-NL" sz="1800" dirty="0">
                <a:effectLst/>
                <a:latin typeface="Calibri" panose="020F0502020204030204" pitchFamily="34" charset="0"/>
                <a:ea typeface="Calibri" panose="020F0502020204030204" pitchFamily="34" charset="0"/>
              </a:rPr>
              <a:t> Heeft veel voordelen: het gaat zorgkosten en ondervoeding tegen, de aanwezigheid op school is hoger, en kinderen leren beter met een volle maag.</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9</a:t>
            </a:fld>
            <a:endParaRPr lang="nl-NL"/>
          </a:p>
        </p:txBody>
      </p:sp>
    </p:spTree>
    <p:extLst>
      <p:ext uri="{BB962C8B-B14F-4D97-AF65-F5344CB8AC3E}">
        <p14:creationId xmlns:p14="http://schemas.microsoft.com/office/powerpoint/2010/main" val="362562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r>
              <a:rPr lang="nl-NL" sz="1200" dirty="0">
                <a:solidFill>
                  <a:schemeClr val="bg1"/>
                </a:solidFill>
              </a:rPr>
              <a:t>Veruit de meeste kinderen in de wereld zijn ingeënt tegen gevaarlijke ziektes zoals mazelen. </a:t>
            </a:r>
            <a:r>
              <a:rPr lang="nl-NL" b="1" i="0" dirty="0">
                <a:solidFill>
                  <a:srgbClr val="000000"/>
                </a:solidFill>
                <a:effectLst/>
                <a:latin typeface="Francois One"/>
              </a:rPr>
              <a:t>Vaccins hebben de afgelopen 50 jaar 150 miljoen kinderen gered</a:t>
            </a:r>
            <a:r>
              <a:rPr lang="nl-NL" b="0" i="0" dirty="0">
                <a:solidFill>
                  <a:srgbClr val="000000"/>
                </a:solidFill>
                <a:effectLst/>
                <a:latin typeface="Lato" panose="020F0502020204030204" pitchFamily="34" charset="0"/>
              </a:rPr>
              <a:t>. </a:t>
            </a:r>
            <a:r>
              <a:rPr lang="nl-NL" sz="1200" b="0" i="0" dirty="0">
                <a:solidFill>
                  <a:schemeClr val="bg1"/>
                </a:solidFill>
                <a:effectLst/>
                <a:latin typeface="Rubik"/>
              </a:rPr>
              <a:t>In 1900 stierf ongeveer 40% van alle kinderen wereldwijd voordat ze 5 jaar oud waren. Nu is dat 4%.</a:t>
            </a:r>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12</a:t>
            </a:fld>
            <a:endParaRPr lang="nl-NL"/>
          </a:p>
        </p:txBody>
      </p:sp>
    </p:spTree>
    <p:extLst>
      <p:ext uri="{BB962C8B-B14F-4D97-AF65-F5344CB8AC3E}">
        <p14:creationId xmlns:p14="http://schemas.microsoft.com/office/powerpoint/2010/main" val="1629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30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C812E40-1B3F-4977-B8AA-752FB576DB02}" type="slidenum">
              <a:rPr lang="nl-NL" smtClean="0"/>
              <a:t>14</a:t>
            </a:fld>
            <a:endParaRPr lang="nl-NL"/>
          </a:p>
        </p:txBody>
      </p:sp>
    </p:spTree>
    <p:extLst>
      <p:ext uri="{BB962C8B-B14F-4D97-AF65-F5344CB8AC3E}">
        <p14:creationId xmlns:p14="http://schemas.microsoft.com/office/powerpoint/2010/main" val="222835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016F9-A077-4FED-A2E8-C3A83ACAA5A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432594A-A25A-52DE-4DC6-99AD03A01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BB9DFBC-6E5C-40FA-1A4F-6225217D4BFB}"/>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594556BF-965B-3A68-8272-2E473AC02E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922D87-5F48-1677-FEC1-ACFB8F8873EE}"/>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4112122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818E5-DFEE-ACB1-DAAD-700C49353EC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10A35F-5A30-D199-C9AD-AC35EE0DF5E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68DDE3-86E0-C114-9EA6-BFE3D8E9E003}"/>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58A7AFF4-EAF9-48A6-22FF-FDE71971D6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C08A17-2F3D-7234-93BE-5C41E0CED479}"/>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409408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161349F-FCE9-3CBC-0AD1-75B1D47E92F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C86158E-78C4-CA18-0FCE-6E98C387B7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2400AA6-DC80-9286-27CC-0CAF8F424B88}"/>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C580EA95-A48D-B2D4-5A97-0C55061AB2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FC534E9-14C2-900E-7103-1252754CB3DD}"/>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140784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F796B-1CB6-911B-AEA0-A85C4E5800E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DA5118C-253D-D87C-37A1-2E88F320B2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2C02F81-4E35-FD12-FAA1-8D9179500142}"/>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65990344-5BC8-9024-AB70-7CCCC93944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00FCEF9-B43B-AF5D-5F6F-32812EEA4915}"/>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82147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5D7EF2-9432-BC38-6EB2-349CC0E8261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9C1AE57-C5E9-5F43-024E-95BAECB76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8B558C9-3C2F-BC2A-2F17-98807598EAD1}"/>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63F360B1-0DB6-5290-4932-0C98FE628C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207721E-5AC2-26AC-89B2-CAA2C79681B3}"/>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1366371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4D02E-F662-43F4-025A-322CFF0AED1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2EC04A-9C17-D19F-1A42-A30DE7A79B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A545755-B41F-20FB-87C6-80F563FFB70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57C9778-CE0B-F22C-D71F-6A6C8C889DE0}"/>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6" name="Tijdelijke aanduiding voor voettekst 5">
            <a:extLst>
              <a:ext uri="{FF2B5EF4-FFF2-40B4-BE49-F238E27FC236}">
                <a16:creationId xmlns:a16="http://schemas.microsoft.com/office/drawing/2014/main" id="{A801F127-0373-4227-5A7E-216DFACD259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3A9D6C8-0A58-B578-17A5-FAA6DEB4F2EC}"/>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114378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016EA-550B-AC12-5BDF-25322AC31CF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5C5D324-DC37-3388-A535-D29233D36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F797E5F-49D5-50ED-E918-C73F4F7F5AC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B293EBB-CF68-043E-4C3E-79C70589D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2B312B1-E3D3-D897-381B-CC73B123D90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91E6C8C-15F2-064A-62FD-7545122F6D47}"/>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8" name="Tijdelijke aanduiding voor voettekst 7">
            <a:extLst>
              <a:ext uri="{FF2B5EF4-FFF2-40B4-BE49-F238E27FC236}">
                <a16:creationId xmlns:a16="http://schemas.microsoft.com/office/drawing/2014/main" id="{FB0E88FB-17F8-D6E7-9E6A-546C52908FB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C584E0B-0DA6-01BB-4DBF-1FE5AC0356D1}"/>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54579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B77C8-0E9F-28D4-280C-D0276880A25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2551197-1DA6-4736-5303-3DBC1E01FFD1}"/>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4" name="Tijdelijke aanduiding voor voettekst 3">
            <a:extLst>
              <a:ext uri="{FF2B5EF4-FFF2-40B4-BE49-F238E27FC236}">
                <a16:creationId xmlns:a16="http://schemas.microsoft.com/office/drawing/2014/main" id="{0A815AE5-B880-583C-E852-B371F0ABFA3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A53E2CC-0D42-709F-07C2-57D0C30565CF}"/>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358057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706A4D5-7840-985E-99BD-897CF0FB2A76}"/>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3" name="Tijdelijke aanduiding voor voettekst 2">
            <a:extLst>
              <a:ext uri="{FF2B5EF4-FFF2-40B4-BE49-F238E27FC236}">
                <a16:creationId xmlns:a16="http://schemas.microsoft.com/office/drawing/2014/main" id="{5BCBE4E3-4596-8CA1-77B6-69A80CEE711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C7E3645-ECAC-3772-E5CB-C7250AA1DB38}"/>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8121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F2206-F401-AD3D-EA97-CF0A328B180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958C931-C7BF-F1B8-3D54-012CB65DD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260414A-C472-4247-3460-7E95BA618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D94E011-C32B-CAA2-0418-6C6875E0CC7C}"/>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6" name="Tijdelijke aanduiding voor voettekst 5">
            <a:extLst>
              <a:ext uri="{FF2B5EF4-FFF2-40B4-BE49-F238E27FC236}">
                <a16:creationId xmlns:a16="http://schemas.microsoft.com/office/drawing/2014/main" id="{CC6B427F-7000-6C94-357C-793980CF55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18D64C-273E-0E02-3514-26F65AF0C6A1}"/>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87264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424DA-2C03-B915-7014-0A023E72BB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8C44E98-A741-6213-6518-C33EC439FE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8B1AF1D-EABE-835D-B859-E6FC1B0B5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35A8E1-CCDB-248B-5C67-8F06FBF3A306}"/>
              </a:ext>
            </a:extLst>
          </p:cNvPr>
          <p:cNvSpPr>
            <a:spLocks noGrp="1"/>
          </p:cNvSpPr>
          <p:nvPr>
            <p:ph type="dt" sz="half" idx="10"/>
          </p:nvPr>
        </p:nvSpPr>
        <p:spPr/>
        <p:txBody>
          <a:bodyPr/>
          <a:lstStyle/>
          <a:p>
            <a:fld id="{0022B8C1-DFDB-4C45-9679-6BAFFED18A76}" type="datetimeFigureOut">
              <a:rPr lang="nl-NL" smtClean="0"/>
              <a:t>12-10-2024</a:t>
            </a:fld>
            <a:endParaRPr lang="nl-NL"/>
          </a:p>
        </p:txBody>
      </p:sp>
      <p:sp>
        <p:nvSpPr>
          <p:cNvPr id="6" name="Tijdelijke aanduiding voor voettekst 5">
            <a:extLst>
              <a:ext uri="{FF2B5EF4-FFF2-40B4-BE49-F238E27FC236}">
                <a16:creationId xmlns:a16="http://schemas.microsoft.com/office/drawing/2014/main" id="{CEDEF6A7-8E6A-C801-04DD-EA4D9C2A6F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BB994D3-8BCD-9CB7-7623-727A2CC813B9}"/>
              </a:ext>
            </a:extLst>
          </p:cNvPr>
          <p:cNvSpPr>
            <a:spLocks noGrp="1"/>
          </p:cNvSpPr>
          <p:nvPr>
            <p:ph type="sldNum" sz="quarter" idx="12"/>
          </p:nvPr>
        </p:nvSpPr>
        <p:spPr/>
        <p:txBody>
          <a:bodyPr/>
          <a:lstStyle/>
          <a:p>
            <a:fld id="{36AC0187-F1FD-48F8-AD75-7392FBD1CE11}" type="slidenum">
              <a:rPr lang="nl-NL" smtClean="0"/>
              <a:t>‹nr.›</a:t>
            </a:fld>
            <a:endParaRPr lang="nl-NL"/>
          </a:p>
        </p:txBody>
      </p:sp>
    </p:spTree>
    <p:extLst>
      <p:ext uri="{BB962C8B-B14F-4D97-AF65-F5344CB8AC3E}">
        <p14:creationId xmlns:p14="http://schemas.microsoft.com/office/powerpoint/2010/main" val="322472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FA7C375-3B7D-B730-A7DC-8C1939D47C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858DFF7-141D-26DD-9429-856F8DFCA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4256421-15DF-7831-BE5B-97F20A0D3D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8FECF-B0CF-444C-88F1-EBB6795020FC}"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C2B97E06-FBD7-37D8-DEBB-47D0D01E97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8E0132E-73A9-8D35-7F8E-C5621AFCE0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9A8D3-ED89-413A-BDDF-C333CFE08D3A}" type="slidenum">
              <a:rPr lang="nl-NL" smtClean="0"/>
              <a:t>‹nr.›</a:t>
            </a:fld>
            <a:endParaRPr lang="nl-NL"/>
          </a:p>
        </p:txBody>
      </p:sp>
    </p:spTree>
    <p:extLst>
      <p:ext uri="{BB962C8B-B14F-4D97-AF65-F5344CB8AC3E}">
        <p14:creationId xmlns:p14="http://schemas.microsoft.com/office/powerpoint/2010/main" val="191420148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eg"/><Relationship Id="rId2" Type="http://schemas.openxmlformats.org/officeDocument/2006/relationships/notesSlide" Target="../notesSlides/notesSlide2.xml"/><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hyperlink" Target="http://www.gapminder.org/"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nu.nl/goed-nieuws" TargetMode="External"/><Relationship Id="rId7"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hyperlink" Target="http://www.fixthenews.com/" TargetMode="External"/><Relationship Id="rId5" Type="http://schemas.openxmlformats.org/officeDocument/2006/relationships/hyperlink" Target="http://www.goodnewsnetwork.org/" TargetMode="External"/><Relationship Id="rId4" Type="http://schemas.openxmlformats.org/officeDocument/2006/relationships/hyperlink" Target="https://maatschapwij.nu/MaatschapWij"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curicos.nl/abdijsessies/" TargetMode="External"/><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5E80ED7-4A61-5EE4-EF17-E0CE372A4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604" y="300126"/>
            <a:ext cx="7128792" cy="4571726"/>
          </a:xfrm>
          <a:prstGeom prst="rect">
            <a:avLst/>
          </a:prstGeom>
        </p:spPr>
      </p:pic>
      <p:sp>
        <p:nvSpPr>
          <p:cNvPr id="9" name="Tekstvak 8">
            <a:extLst>
              <a:ext uri="{FF2B5EF4-FFF2-40B4-BE49-F238E27FC236}">
                <a16:creationId xmlns:a16="http://schemas.microsoft.com/office/drawing/2014/main" id="{03A788A7-50B3-7C79-FAEC-CB99BE16AE0D}"/>
              </a:ext>
            </a:extLst>
          </p:cNvPr>
          <p:cNvSpPr txBox="1"/>
          <p:nvPr/>
        </p:nvSpPr>
        <p:spPr>
          <a:xfrm>
            <a:off x="2927648" y="4871852"/>
            <a:ext cx="6336704" cy="1477328"/>
          </a:xfrm>
          <a:prstGeom prst="rect">
            <a:avLst/>
          </a:prstGeom>
          <a:noFill/>
        </p:spPr>
        <p:txBody>
          <a:bodyPr wrap="square" rtlCol="0">
            <a:spAutoFit/>
          </a:bodyPr>
          <a:lstStyle/>
          <a:p>
            <a:pPr algn="ctr"/>
            <a:r>
              <a:rPr lang="nl-NL" sz="3600" b="1" dirty="0">
                <a:latin typeface="Calibri" panose="020F0502020204030204" pitchFamily="34" charset="0"/>
                <a:cs typeface="Calibri" panose="020F0502020204030204" pitchFamily="34" charset="0"/>
              </a:rPr>
              <a:t>Wereldbeeldquiz</a:t>
            </a:r>
          </a:p>
          <a:p>
            <a:pPr algn="ctr"/>
            <a:r>
              <a:rPr lang="nl-NL" b="1" dirty="0">
                <a:solidFill>
                  <a:srgbClr val="222222"/>
                </a:solidFill>
                <a:latin typeface="Calibri" panose="020F0502020204030204" pitchFamily="34" charset="0"/>
                <a:cs typeface="Calibri" panose="020F0502020204030204" pitchFamily="34" charset="0"/>
              </a:rPr>
              <a:t>Landelijke Ontmoetingsdag van Vrouwen van Nu in Apeldoorn  12 oktober 2024</a:t>
            </a:r>
          </a:p>
          <a:p>
            <a:pPr algn="ctr"/>
            <a:r>
              <a:rPr lang="nl-NL" b="1" dirty="0">
                <a:solidFill>
                  <a:srgbClr val="222222"/>
                </a:solidFill>
                <a:latin typeface="Calibri" panose="020F0502020204030204" pitchFamily="34" charset="0"/>
                <a:cs typeface="Calibri" panose="020F0502020204030204" pitchFamily="34" charset="0"/>
              </a:rPr>
              <a:t>Marianne Lamers</a:t>
            </a:r>
            <a:endParaRPr lang="nl-N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7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AA222AF-CBA5-4B5F-B337-0893A5723019}"/>
              </a:ext>
            </a:extLst>
          </p:cNvPr>
          <p:cNvPicPr>
            <a:picLocks noChangeAspect="1"/>
          </p:cNvPicPr>
          <p:nvPr/>
        </p:nvPicPr>
        <p:blipFill>
          <a:blip r:embed="rId2"/>
          <a:stretch>
            <a:fillRect/>
          </a:stretch>
        </p:blipFill>
        <p:spPr>
          <a:xfrm>
            <a:off x="1807740" y="1794917"/>
            <a:ext cx="3506291" cy="3506291"/>
          </a:xfrm>
          <a:prstGeom prst="rect">
            <a:avLst/>
          </a:prstGeom>
        </p:spPr>
      </p:pic>
      <p:pic>
        <p:nvPicPr>
          <p:cNvPr id="5" name="Afbeelding 4">
            <a:extLst>
              <a:ext uri="{FF2B5EF4-FFF2-40B4-BE49-F238E27FC236}">
                <a16:creationId xmlns:a16="http://schemas.microsoft.com/office/drawing/2014/main" id="{F25D1B22-DA93-1D0E-6901-43242627E5D4}"/>
              </a:ext>
            </a:extLst>
          </p:cNvPr>
          <p:cNvPicPr>
            <a:picLocks noChangeAspect="1"/>
          </p:cNvPicPr>
          <p:nvPr/>
        </p:nvPicPr>
        <p:blipFill>
          <a:blip r:embed="rId3"/>
          <a:stretch>
            <a:fillRect/>
          </a:stretch>
        </p:blipFill>
        <p:spPr>
          <a:xfrm>
            <a:off x="5375920" y="1759554"/>
            <a:ext cx="5008340" cy="3338893"/>
          </a:xfrm>
          <a:prstGeom prst="rect">
            <a:avLst/>
          </a:prstGeom>
        </p:spPr>
      </p:pic>
    </p:spTree>
    <p:extLst>
      <p:ext uri="{BB962C8B-B14F-4D97-AF65-F5344CB8AC3E}">
        <p14:creationId xmlns:p14="http://schemas.microsoft.com/office/powerpoint/2010/main" val="36172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DB8E-7CAF-447A-B489-9B12F7A76F8F}"/>
              </a:ext>
            </a:extLst>
          </p:cNvPr>
          <p:cNvSpPr>
            <a:spLocks noGrp="1"/>
          </p:cNvSpPr>
          <p:nvPr>
            <p:ph type="title"/>
          </p:nvPr>
        </p:nvSpPr>
        <p:spPr>
          <a:xfrm>
            <a:off x="1927974" y="1844825"/>
            <a:ext cx="7886700" cy="1325563"/>
          </a:xfrm>
        </p:spPr>
        <p:txBody>
          <a:bodyPr>
            <a:noAutofit/>
          </a:bodyPr>
          <a:lstStyle/>
          <a:p>
            <a:r>
              <a:rPr lang="nl-NL" sz="2400" b="1" dirty="0">
                <a:latin typeface="Arial Black" panose="020B0A04020102020204" pitchFamily="34" charset="0"/>
              </a:rPr>
              <a:t>3. Hoeveel procent van de eenjarige kinderen wereldwijd is ingeënt tegen ziekten?</a:t>
            </a:r>
          </a:p>
        </p:txBody>
      </p:sp>
      <p:sp>
        <p:nvSpPr>
          <p:cNvPr id="3" name="Tijdelijke aanduiding voor inhoud 2">
            <a:extLst>
              <a:ext uri="{FF2B5EF4-FFF2-40B4-BE49-F238E27FC236}">
                <a16:creationId xmlns:a16="http://schemas.microsoft.com/office/drawing/2014/main" id="{AF3DACB7-1FD8-43A7-9C4D-B53DBF93E012}"/>
              </a:ext>
            </a:extLst>
          </p:cNvPr>
          <p:cNvSpPr>
            <a:spLocks noGrp="1"/>
          </p:cNvSpPr>
          <p:nvPr>
            <p:ph idx="1"/>
          </p:nvPr>
        </p:nvSpPr>
        <p:spPr>
          <a:xfrm>
            <a:off x="1991544" y="3397400"/>
            <a:ext cx="7886700" cy="4351338"/>
          </a:xfrm>
        </p:spPr>
        <p:txBody>
          <a:bodyPr>
            <a:normAutofit/>
          </a:bodyPr>
          <a:lstStyle/>
          <a:p>
            <a:pPr marL="0" indent="0">
              <a:buNone/>
            </a:pPr>
            <a:endParaRPr lang="nl-NL" sz="3000" dirty="0"/>
          </a:p>
          <a:p>
            <a:pPr marL="0" indent="0">
              <a:buNone/>
            </a:pPr>
            <a:r>
              <a:rPr lang="nl-NL" sz="2400" dirty="0"/>
              <a:t>3 A		45%</a:t>
            </a:r>
          </a:p>
          <a:p>
            <a:pPr marL="0" indent="0">
              <a:buNone/>
            </a:pPr>
            <a:r>
              <a:rPr lang="nl-NL" sz="2400" dirty="0"/>
              <a:t>3 B		75%</a:t>
            </a:r>
          </a:p>
          <a:p>
            <a:pPr marL="0" indent="0">
              <a:buNone/>
            </a:pPr>
            <a:r>
              <a:rPr lang="nl-NL" sz="2400" dirty="0"/>
              <a:t>3 C		90%</a:t>
            </a:r>
          </a:p>
          <a:p>
            <a:pPr marL="0" indent="0">
              <a:buNone/>
            </a:pPr>
            <a:endParaRPr lang="nl-NL" sz="2400" dirty="0"/>
          </a:p>
        </p:txBody>
      </p:sp>
    </p:spTree>
    <p:extLst>
      <p:ext uri="{BB962C8B-B14F-4D97-AF65-F5344CB8AC3E}">
        <p14:creationId xmlns:p14="http://schemas.microsoft.com/office/powerpoint/2010/main" val="353184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x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8" y="-99392"/>
            <a:ext cx="13306458" cy="7508081"/>
          </a:xfrm>
          <a:prstGeom prst="rect">
            <a:avLst/>
          </a:prstGeom>
        </p:spPr>
      </p:pic>
      <p:sp>
        <p:nvSpPr>
          <p:cNvPr id="2" name="Rectangle 1"/>
          <p:cNvSpPr/>
          <p:nvPr/>
        </p:nvSpPr>
        <p:spPr>
          <a:xfrm>
            <a:off x="1703512" y="836712"/>
            <a:ext cx="6336704" cy="707886"/>
          </a:xfrm>
          <a:prstGeom prst="rect">
            <a:avLst/>
          </a:prstGeom>
        </p:spPr>
        <p:txBody>
          <a:bodyPr wrap="square">
            <a:spAutoFit/>
          </a:bodyPr>
          <a:lstStyle/>
          <a:p>
            <a:r>
              <a:rPr lang="nl-NL" sz="2000" b="1" dirty="0">
                <a:solidFill>
                  <a:schemeClr val="bg1"/>
                </a:solidFill>
              </a:rPr>
              <a:t>3C. 90% van de kinderen jonger dan 1 jaar zijn ingeënt tegen een ernstige ziekte wereldwijd</a:t>
            </a:r>
            <a:endParaRPr lang="en-US" sz="2000" b="1" dirty="0">
              <a:solidFill>
                <a:schemeClr val="bg1"/>
              </a:solidFill>
            </a:endParaRPr>
          </a:p>
        </p:txBody>
      </p:sp>
    </p:spTree>
    <p:extLst>
      <p:ext uri="{BB962C8B-B14F-4D97-AF65-F5344CB8AC3E}">
        <p14:creationId xmlns:p14="http://schemas.microsoft.com/office/powerpoint/2010/main" val="200732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C0C6147-BECA-4963-9619-9C463FAA1149}"/>
              </a:ext>
            </a:extLst>
          </p:cNvPr>
          <p:cNvPicPr>
            <a:picLocks noChangeAspect="1"/>
          </p:cNvPicPr>
          <p:nvPr/>
        </p:nvPicPr>
        <p:blipFill>
          <a:blip r:embed="rId2"/>
          <a:stretch>
            <a:fillRect/>
          </a:stretch>
        </p:blipFill>
        <p:spPr>
          <a:xfrm>
            <a:off x="1775520" y="1747081"/>
            <a:ext cx="3363838" cy="3363838"/>
          </a:xfrm>
          <a:prstGeom prst="rect">
            <a:avLst/>
          </a:prstGeom>
        </p:spPr>
      </p:pic>
      <p:pic>
        <p:nvPicPr>
          <p:cNvPr id="5" name="Afbeelding 4">
            <a:extLst>
              <a:ext uri="{FF2B5EF4-FFF2-40B4-BE49-F238E27FC236}">
                <a16:creationId xmlns:a16="http://schemas.microsoft.com/office/drawing/2014/main" id="{9E207A3A-B08E-EFE6-179A-E8ADEAF93ECE}"/>
              </a:ext>
            </a:extLst>
          </p:cNvPr>
          <p:cNvPicPr>
            <a:picLocks noChangeAspect="1"/>
          </p:cNvPicPr>
          <p:nvPr/>
        </p:nvPicPr>
        <p:blipFill>
          <a:blip r:embed="rId3"/>
          <a:stretch>
            <a:fillRect/>
          </a:stretch>
        </p:blipFill>
        <p:spPr>
          <a:xfrm>
            <a:off x="4871864" y="1852744"/>
            <a:ext cx="5667438" cy="3152512"/>
          </a:xfrm>
          <a:prstGeom prst="rect">
            <a:avLst/>
          </a:prstGeom>
        </p:spPr>
      </p:pic>
    </p:spTree>
    <p:extLst>
      <p:ext uri="{BB962C8B-B14F-4D97-AF65-F5344CB8AC3E}">
        <p14:creationId xmlns:p14="http://schemas.microsoft.com/office/powerpoint/2010/main" val="234939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D40DF-E25F-4324-B187-20FE6250881F}"/>
              </a:ext>
            </a:extLst>
          </p:cNvPr>
          <p:cNvSpPr>
            <a:spLocks noGrp="1"/>
          </p:cNvSpPr>
          <p:nvPr>
            <p:ph type="title"/>
          </p:nvPr>
        </p:nvSpPr>
        <p:spPr>
          <a:xfrm>
            <a:off x="2152650" y="1383358"/>
            <a:ext cx="7886700" cy="1325563"/>
          </a:xfrm>
        </p:spPr>
        <p:txBody>
          <a:bodyPr>
            <a:noAutofit/>
          </a:bodyPr>
          <a:lstStyle/>
          <a:p>
            <a:r>
              <a:rPr lang="nl-NL" sz="2400" b="1" dirty="0">
                <a:latin typeface="Arial Black" panose="020B0A04020102020204" pitchFamily="34" charset="0"/>
              </a:rPr>
              <a:t>4. In 1921 had 38 procent van alle kinderen wereldwijd ‘enig formeel basisonderwijs’.  Hoe hoog is dat percentage vandaag? </a:t>
            </a:r>
          </a:p>
        </p:txBody>
      </p:sp>
      <p:sp>
        <p:nvSpPr>
          <p:cNvPr id="3" name="Tijdelijke aanduiding voor inhoud 2">
            <a:extLst>
              <a:ext uri="{FF2B5EF4-FFF2-40B4-BE49-F238E27FC236}">
                <a16:creationId xmlns:a16="http://schemas.microsoft.com/office/drawing/2014/main" id="{AA24ABA4-6512-4993-9C83-53A8246BC0D7}"/>
              </a:ext>
            </a:extLst>
          </p:cNvPr>
          <p:cNvSpPr>
            <a:spLocks noGrp="1"/>
          </p:cNvSpPr>
          <p:nvPr>
            <p:ph idx="1"/>
          </p:nvPr>
        </p:nvSpPr>
        <p:spPr>
          <a:xfrm>
            <a:off x="2167130" y="2708920"/>
            <a:ext cx="7886700" cy="4351338"/>
          </a:xfrm>
        </p:spPr>
        <p:txBody>
          <a:bodyPr>
            <a:normAutofit/>
          </a:bodyPr>
          <a:lstStyle/>
          <a:p>
            <a:endParaRPr lang="nl-NL" sz="2625" dirty="0"/>
          </a:p>
          <a:p>
            <a:pPr marL="0" indent="0">
              <a:buNone/>
            </a:pPr>
            <a:endParaRPr lang="nl-NL" sz="2625" dirty="0"/>
          </a:p>
          <a:p>
            <a:pPr marL="0" indent="0">
              <a:buNone/>
            </a:pPr>
            <a:r>
              <a:rPr lang="nl-NL" sz="2625" dirty="0"/>
              <a:t>4 A		48%</a:t>
            </a:r>
          </a:p>
          <a:p>
            <a:pPr marL="0" indent="0">
              <a:buNone/>
            </a:pPr>
            <a:r>
              <a:rPr lang="nl-NL" sz="2625" dirty="0"/>
              <a:t>4 B		88%</a:t>
            </a:r>
          </a:p>
          <a:p>
            <a:pPr marL="0" indent="0">
              <a:buNone/>
            </a:pPr>
            <a:r>
              <a:rPr lang="nl-NL" sz="2625" dirty="0"/>
              <a:t>4 C		28%</a:t>
            </a:r>
          </a:p>
          <a:p>
            <a:pPr marL="0" indent="0">
              <a:buNone/>
            </a:pPr>
            <a:r>
              <a:rPr lang="nl-NL" dirty="0"/>
              <a:t> </a:t>
            </a:r>
          </a:p>
        </p:txBody>
      </p:sp>
    </p:spTree>
    <p:extLst>
      <p:ext uri="{BB962C8B-B14F-4D97-AF65-F5344CB8AC3E}">
        <p14:creationId xmlns:p14="http://schemas.microsoft.com/office/powerpoint/2010/main" val="35420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FF87025-2553-BFCF-5702-58ABE2793D3B}"/>
              </a:ext>
            </a:extLst>
          </p:cNvPr>
          <p:cNvPicPr>
            <a:picLocks noChangeAspect="1"/>
          </p:cNvPicPr>
          <p:nvPr/>
        </p:nvPicPr>
        <p:blipFill>
          <a:blip r:embed="rId3"/>
          <a:stretch>
            <a:fillRect/>
          </a:stretch>
        </p:blipFill>
        <p:spPr>
          <a:xfrm>
            <a:off x="-86321" y="35456"/>
            <a:ext cx="12265249" cy="6822544"/>
          </a:xfrm>
          <a:prstGeom prst="rect">
            <a:avLst/>
          </a:prstGeom>
        </p:spPr>
      </p:pic>
      <p:sp>
        <p:nvSpPr>
          <p:cNvPr id="3" name="Tekstvak 2">
            <a:extLst>
              <a:ext uri="{FF2B5EF4-FFF2-40B4-BE49-F238E27FC236}">
                <a16:creationId xmlns:a16="http://schemas.microsoft.com/office/drawing/2014/main" id="{A84D3D06-061A-F54A-710B-D52BFBEBF987}"/>
              </a:ext>
            </a:extLst>
          </p:cNvPr>
          <p:cNvSpPr txBox="1"/>
          <p:nvPr/>
        </p:nvSpPr>
        <p:spPr>
          <a:xfrm>
            <a:off x="1688582" y="5733256"/>
            <a:ext cx="9231954" cy="400110"/>
          </a:xfrm>
          <a:prstGeom prst="rect">
            <a:avLst/>
          </a:prstGeom>
          <a:noFill/>
        </p:spPr>
        <p:txBody>
          <a:bodyPr wrap="square">
            <a:spAutoFit/>
          </a:bodyPr>
          <a:lstStyle/>
          <a:p>
            <a:r>
              <a:rPr lang="nl-NL" sz="2000" b="1" dirty="0">
                <a:solidFill>
                  <a:schemeClr val="bg1"/>
                </a:solidFill>
                <a:latin typeface="Calibri" panose="020F0502020204030204" pitchFamily="34" charset="0"/>
                <a:cs typeface="Calibri" panose="020F0502020204030204" pitchFamily="34" charset="0"/>
              </a:rPr>
              <a:t>4B. 88% van alle kinderen wereldwijd gaat naar school</a:t>
            </a:r>
          </a:p>
        </p:txBody>
      </p:sp>
    </p:spTree>
    <p:extLst>
      <p:ext uri="{BB962C8B-B14F-4D97-AF65-F5344CB8AC3E}">
        <p14:creationId xmlns:p14="http://schemas.microsoft.com/office/powerpoint/2010/main" val="245339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D87B36-5392-480B-BE9B-91DD77D02E29}"/>
              </a:ext>
            </a:extLst>
          </p:cNvPr>
          <p:cNvPicPr>
            <a:picLocks noChangeAspect="1"/>
          </p:cNvPicPr>
          <p:nvPr/>
        </p:nvPicPr>
        <p:blipFill>
          <a:blip r:embed="rId2"/>
          <a:stretch>
            <a:fillRect/>
          </a:stretch>
        </p:blipFill>
        <p:spPr>
          <a:xfrm>
            <a:off x="1847528" y="1700808"/>
            <a:ext cx="3672408" cy="3672408"/>
          </a:xfrm>
          <a:prstGeom prst="rect">
            <a:avLst/>
          </a:prstGeom>
        </p:spPr>
      </p:pic>
      <p:pic>
        <p:nvPicPr>
          <p:cNvPr id="5" name="Afbeelding 4">
            <a:extLst>
              <a:ext uri="{FF2B5EF4-FFF2-40B4-BE49-F238E27FC236}">
                <a16:creationId xmlns:a16="http://schemas.microsoft.com/office/drawing/2014/main" id="{14F33ACC-4C1B-02AC-12E7-01305C58F635}"/>
              </a:ext>
            </a:extLst>
          </p:cNvPr>
          <p:cNvPicPr>
            <a:picLocks noChangeAspect="1"/>
          </p:cNvPicPr>
          <p:nvPr/>
        </p:nvPicPr>
        <p:blipFill>
          <a:blip r:embed="rId3"/>
          <a:stretch>
            <a:fillRect/>
          </a:stretch>
        </p:blipFill>
        <p:spPr>
          <a:xfrm>
            <a:off x="5303912" y="1768627"/>
            <a:ext cx="5184576" cy="3419018"/>
          </a:xfrm>
          <a:prstGeom prst="rect">
            <a:avLst/>
          </a:prstGeom>
        </p:spPr>
      </p:pic>
    </p:spTree>
    <p:extLst>
      <p:ext uri="{BB962C8B-B14F-4D97-AF65-F5344CB8AC3E}">
        <p14:creationId xmlns:p14="http://schemas.microsoft.com/office/powerpoint/2010/main" val="22348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D7A74-3D81-442C-AA21-3AF64184B41B}"/>
              </a:ext>
            </a:extLst>
          </p:cNvPr>
          <p:cNvSpPr>
            <a:spLocks noGrp="1"/>
          </p:cNvSpPr>
          <p:nvPr>
            <p:ph type="title"/>
          </p:nvPr>
        </p:nvSpPr>
        <p:spPr>
          <a:xfrm>
            <a:off x="2152650" y="1173884"/>
            <a:ext cx="7886700" cy="1325563"/>
          </a:xfrm>
        </p:spPr>
        <p:txBody>
          <a:bodyPr>
            <a:noAutofit/>
          </a:bodyPr>
          <a:lstStyle/>
          <a:p>
            <a:r>
              <a:rPr lang="en-US" sz="2400" b="1" dirty="0">
                <a:latin typeface="Arial Black" panose="020B0A04020102020204" pitchFamily="34" charset="0"/>
              </a:rPr>
              <a:t>5. </a:t>
            </a:r>
            <a:r>
              <a:rPr lang="en-US" sz="2400" b="1" dirty="0" err="1">
                <a:latin typeface="Arial Black" panose="020B0A04020102020204" pitchFamily="34" charset="0"/>
              </a:rPr>
              <a:t>Tót</a:t>
            </a:r>
            <a:r>
              <a:rPr lang="en-US" sz="2400" b="1" dirty="0">
                <a:latin typeface="Arial Black" panose="020B0A04020102020204" pitchFamily="34" charset="0"/>
              </a:rPr>
              <a:t> 1990 </a:t>
            </a:r>
            <a:r>
              <a:rPr lang="en-US" sz="2400" b="1" dirty="0" err="1">
                <a:latin typeface="Arial Black" panose="020B0A04020102020204" pitchFamily="34" charset="0"/>
              </a:rPr>
              <a:t>werden</a:t>
            </a:r>
            <a:r>
              <a:rPr lang="en-US" sz="2400" b="1" dirty="0">
                <a:latin typeface="Arial Black" panose="020B0A04020102020204" pitchFamily="34" charset="0"/>
              </a:rPr>
              <a:t> 18 </a:t>
            </a:r>
            <a:r>
              <a:rPr lang="en-US" sz="2400" b="1" dirty="0" err="1">
                <a:latin typeface="Arial Black" panose="020B0A04020102020204" pitchFamily="34" charset="0"/>
              </a:rPr>
              <a:t>landen</a:t>
            </a:r>
            <a:r>
              <a:rPr lang="en-US" sz="2400" b="1" dirty="0">
                <a:latin typeface="Arial Black" panose="020B0A04020102020204" pitchFamily="34" charset="0"/>
              </a:rPr>
              <a:t> </a:t>
            </a:r>
            <a:r>
              <a:rPr lang="en-US" sz="2400" b="1" dirty="0" err="1">
                <a:latin typeface="Arial Black" panose="020B0A04020102020204" pitchFamily="34" charset="0"/>
              </a:rPr>
              <a:t>ooit</a:t>
            </a:r>
            <a:r>
              <a:rPr lang="en-US" sz="2400" b="1" dirty="0">
                <a:latin typeface="Arial Black" panose="020B0A04020102020204" pitchFamily="34" charset="0"/>
              </a:rPr>
              <a:t> </a:t>
            </a:r>
            <a:r>
              <a:rPr lang="en-US" sz="2400" b="1" dirty="0" err="1">
                <a:latin typeface="Arial Black" panose="020B0A04020102020204" pitchFamily="34" charset="0"/>
              </a:rPr>
              <a:t>geleid</a:t>
            </a:r>
            <a:r>
              <a:rPr lang="en-US" sz="2400" b="1" dirty="0">
                <a:latin typeface="Arial Black" panose="020B0A04020102020204" pitchFamily="34" charset="0"/>
              </a:rPr>
              <a:t> door </a:t>
            </a:r>
            <a:r>
              <a:rPr lang="en-US" sz="2400" b="1" dirty="0" err="1">
                <a:latin typeface="Arial Black" panose="020B0A04020102020204" pitchFamily="34" charset="0"/>
              </a:rPr>
              <a:t>een</a:t>
            </a:r>
            <a:r>
              <a:rPr lang="en-US" sz="2400" b="1" dirty="0">
                <a:latin typeface="Arial Black" panose="020B0A04020102020204" pitchFamily="34" charset="0"/>
              </a:rPr>
              <a:t> vrouw. </a:t>
            </a:r>
            <a:r>
              <a:rPr lang="en-US" sz="2400" b="1" dirty="0" err="1">
                <a:latin typeface="Arial Black" panose="020B0A04020102020204" pitchFamily="34" charset="0"/>
              </a:rPr>
              <a:t>Hoeveel</a:t>
            </a:r>
            <a:r>
              <a:rPr lang="en-US" sz="2400" b="1" dirty="0">
                <a:latin typeface="Arial Black" panose="020B0A04020102020204" pitchFamily="34" charset="0"/>
              </a:rPr>
              <a:t> </a:t>
            </a:r>
            <a:r>
              <a:rPr lang="en-US" sz="2400" b="1" dirty="0" err="1">
                <a:latin typeface="Arial Black" panose="020B0A04020102020204" pitchFamily="34" charset="0"/>
              </a:rPr>
              <a:t>keer</a:t>
            </a:r>
            <a:r>
              <a:rPr lang="en-US" sz="2400" b="1" dirty="0">
                <a:latin typeface="Arial Black" panose="020B0A04020102020204" pitchFamily="34" charset="0"/>
              </a:rPr>
              <a:t> </a:t>
            </a:r>
            <a:r>
              <a:rPr lang="en-US" sz="2400" b="1" dirty="0" err="1">
                <a:latin typeface="Arial Black" panose="020B0A04020102020204" pitchFamily="34" charset="0"/>
              </a:rPr>
              <a:t>werd</a:t>
            </a:r>
            <a:r>
              <a:rPr lang="en-US" sz="2400" b="1" dirty="0">
                <a:latin typeface="Arial Black" panose="020B0A04020102020204" pitchFamily="34" charset="0"/>
              </a:rPr>
              <a:t> </a:t>
            </a:r>
            <a:r>
              <a:rPr lang="en-US" sz="2400" b="1" dirty="0" err="1">
                <a:latin typeface="Arial Black" panose="020B0A04020102020204" pitchFamily="34" charset="0"/>
              </a:rPr>
              <a:t>een</a:t>
            </a:r>
            <a:r>
              <a:rPr lang="en-US" sz="2400" b="1" dirty="0">
                <a:latin typeface="Arial Black" panose="020B0A04020102020204" pitchFamily="34" charset="0"/>
              </a:rPr>
              <a:t> land </a:t>
            </a:r>
            <a:r>
              <a:rPr lang="en-US" sz="2400" b="1" dirty="0" err="1">
                <a:latin typeface="Arial Black" panose="020B0A04020102020204" pitchFamily="34" charset="0"/>
              </a:rPr>
              <a:t>sínds</a:t>
            </a:r>
            <a:r>
              <a:rPr lang="en-US" sz="2400" b="1" dirty="0">
                <a:latin typeface="Arial Black" panose="020B0A04020102020204" pitchFamily="34" charset="0"/>
              </a:rPr>
              <a:t> 1990 </a:t>
            </a:r>
            <a:r>
              <a:rPr lang="en-US" sz="2400" b="1" dirty="0" err="1">
                <a:latin typeface="Arial Black" panose="020B0A04020102020204" pitchFamily="34" charset="0"/>
              </a:rPr>
              <a:t>geleid</a:t>
            </a:r>
            <a:r>
              <a:rPr lang="en-US" sz="2400" b="1" dirty="0">
                <a:latin typeface="Arial Black" panose="020B0A04020102020204" pitchFamily="34" charset="0"/>
              </a:rPr>
              <a:t> door </a:t>
            </a:r>
            <a:r>
              <a:rPr lang="en-US" sz="2400" b="1" dirty="0" err="1">
                <a:latin typeface="Arial Black" panose="020B0A04020102020204" pitchFamily="34" charset="0"/>
              </a:rPr>
              <a:t>een</a:t>
            </a:r>
            <a:r>
              <a:rPr lang="en-US" sz="2400" b="1" dirty="0">
                <a:latin typeface="Arial Black" panose="020B0A04020102020204" pitchFamily="34" charset="0"/>
              </a:rPr>
              <a:t> vrouw?  </a:t>
            </a:r>
            <a:endParaRPr lang="nl-NL" sz="2400" b="1" dirty="0">
              <a:latin typeface="Arial Black" panose="020B0A04020102020204" pitchFamily="34" charset="0"/>
            </a:endParaRPr>
          </a:p>
        </p:txBody>
      </p:sp>
      <p:sp>
        <p:nvSpPr>
          <p:cNvPr id="3" name="Tijdelijke aanduiding voor inhoud 2">
            <a:extLst>
              <a:ext uri="{FF2B5EF4-FFF2-40B4-BE49-F238E27FC236}">
                <a16:creationId xmlns:a16="http://schemas.microsoft.com/office/drawing/2014/main" id="{E3985C21-99AD-4307-8042-CB1F89606E16}"/>
              </a:ext>
            </a:extLst>
          </p:cNvPr>
          <p:cNvSpPr>
            <a:spLocks noGrp="1"/>
          </p:cNvSpPr>
          <p:nvPr>
            <p:ph idx="1"/>
          </p:nvPr>
        </p:nvSpPr>
        <p:spPr>
          <a:xfrm>
            <a:off x="2182754" y="2546785"/>
            <a:ext cx="7560840" cy="3161802"/>
          </a:xfrm>
        </p:spPr>
        <p:txBody>
          <a:bodyPr>
            <a:normAutofit/>
          </a:bodyPr>
          <a:lstStyle/>
          <a:p>
            <a:endParaRPr lang="en-US" dirty="0"/>
          </a:p>
          <a:p>
            <a:pPr marL="0" indent="0">
              <a:buNone/>
            </a:pPr>
            <a:endParaRPr lang="en-US" dirty="0"/>
          </a:p>
          <a:p>
            <a:pPr marL="0" indent="0">
              <a:buNone/>
            </a:pPr>
            <a:r>
              <a:rPr lang="en-US" sz="2400" dirty="0"/>
              <a:t>5 A		33 </a:t>
            </a:r>
            <a:r>
              <a:rPr lang="en-US" sz="2400" dirty="0" err="1"/>
              <a:t>keer</a:t>
            </a:r>
            <a:endParaRPr lang="en-US" sz="2400" dirty="0"/>
          </a:p>
          <a:p>
            <a:pPr marL="0" indent="0">
              <a:buNone/>
            </a:pPr>
            <a:r>
              <a:rPr lang="en-US" sz="2400" dirty="0"/>
              <a:t>5 B		63 </a:t>
            </a:r>
            <a:r>
              <a:rPr lang="en-US" sz="2400" dirty="0" err="1"/>
              <a:t>keer</a:t>
            </a:r>
            <a:endParaRPr lang="en-US" sz="2400" dirty="0"/>
          </a:p>
          <a:p>
            <a:pPr marL="0" indent="0">
              <a:buNone/>
            </a:pPr>
            <a:r>
              <a:rPr lang="en-US" sz="2400" dirty="0"/>
              <a:t>5 C		78 </a:t>
            </a:r>
            <a:r>
              <a:rPr lang="en-US" sz="2400" dirty="0" err="1"/>
              <a:t>keer</a:t>
            </a:r>
            <a:endParaRPr lang="nl-NL" sz="2400" dirty="0"/>
          </a:p>
        </p:txBody>
      </p:sp>
    </p:spTree>
    <p:extLst>
      <p:ext uri="{BB962C8B-B14F-4D97-AF65-F5344CB8AC3E}">
        <p14:creationId xmlns:p14="http://schemas.microsoft.com/office/powerpoint/2010/main" val="41343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7C96CAF-4B98-402A-097C-079AE0384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16" y="143037"/>
            <a:ext cx="11924968" cy="6571926"/>
          </a:xfrm>
          <a:prstGeom prst="rect">
            <a:avLst/>
          </a:prstGeom>
        </p:spPr>
      </p:pic>
      <p:sp>
        <p:nvSpPr>
          <p:cNvPr id="4" name="Tekstvak 3">
            <a:extLst>
              <a:ext uri="{FF2B5EF4-FFF2-40B4-BE49-F238E27FC236}">
                <a16:creationId xmlns:a16="http://schemas.microsoft.com/office/drawing/2014/main" id="{8EF52BEE-1F9F-98EA-D8E4-80A2051D7B88}"/>
              </a:ext>
            </a:extLst>
          </p:cNvPr>
          <p:cNvSpPr txBox="1"/>
          <p:nvPr/>
        </p:nvSpPr>
        <p:spPr>
          <a:xfrm>
            <a:off x="1919536" y="5661248"/>
            <a:ext cx="9073008"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5C. Na 1990 </a:t>
            </a:r>
            <a:r>
              <a:rPr lang="en-US" sz="2000" b="1" dirty="0" err="1">
                <a:solidFill>
                  <a:schemeClr val="bg1"/>
                </a:solidFill>
                <a:latin typeface="Calibri" panose="020F0502020204030204" pitchFamily="34" charset="0"/>
                <a:cs typeface="Calibri" panose="020F0502020204030204" pitchFamily="34" charset="0"/>
              </a:rPr>
              <a:t>werden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landen</a:t>
            </a:r>
            <a:r>
              <a:rPr lang="en-US" sz="2000" b="1" dirty="0">
                <a:solidFill>
                  <a:schemeClr val="bg1"/>
                </a:solidFill>
                <a:latin typeface="Calibri" panose="020F0502020204030204" pitchFamily="34" charset="0"/>
                <a:cs typeface="Calibri" panose="020F0502020204030204" pitchFamily="34" charset="0"/>
              </a:rPr>
              <a:t> 78 </a:t>
            </a:r>
            <a:r>
              <a:rPr lang="en-US" sz="2000" b="1" dirty="0" err="1">
                <a:solidFill>
                  <a:schemeClr val="bg1"/>
                </a:solidFill>
                <a:latin typeface="Calibri" panose="020F0502020204030204" pitchFamily="34" charset="0"/>
                <a:cs typeface="Calibri" panose="020F0502020204030204" pitchFamily="34" charset="0"/>
              </a:rPr>
              <a:t>keer</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geleid</a:t>
            </a:r>
            <a:r>
              <a:rPr lang="en-US" sz="2000" b="1" dirty="0">
                <a:solidFill>
                  <a:schemeClr val="bg1"/>
                </a:solidFill>
                <a:latin typeface="Calibri" panose="020F0502020204030204" pitchFamily="34" charset="0"/>
                <a:cs typeface="Calibri" panose="020F0502020204030204" pitchFamily="34" charset="0"/>
              </a:rPr>
              <a:t> door </a:t>
            </a:r>
            <a:r>
              <a:rPr lang="en-US" sz="2000" b="1" dirty="0" err="1">
                <a:solidFill>
                  <a:schemeClr val="bg1"/>
                </a:solidFill>
                <a:latin typeface="Calibri" panose="020F0502020204030204" pitchFamily="34" charset="0"/>
                <a:cs typeface="Calibri" panose="020F0502020204030204" pitchFamily="34" charset="0"/>
              </a:rPr>
              <a:t>een</a:t>
            </a:r>
            <a:r>
              <a:rPr lang="en-US" sz="2000" b="1" dirty="0">
                <a:solidFill>
                  <a:schemeClr val="bg1"/>
                </a:solidFill>
                <a:latin typeface="Calibri" panose="020F0502020204030204" pitchFamily="34" charset="0"/>
                <a:cs typeface="Calibri" panose="020F0502020204030204" pitchFamily="34" charset="0"/>
              </a:rPr>
              <a:t> vrouw </a:t>
            </a:r>
            <a:endParaRPr lang="nl-NL"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888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622A7AB-2819-45E1-15BE-858EA0EBACA7}"/>
              </a:ext>
            </a:extLst>
          </p:cNvPr>
          <p:cNvSpPr>
            <a:spLocks noGrp="1"/>
          </p:cNvSpPr>
          <p:nvPr>
            <p:ph idx="1"/>
          </p:nvPr>
        </p:nvSpPr>
        <p:spPr>
          <a:xfrm>
            <a:off x="2152650" y="1825625"/>
            <a:ext cx="8191822" cy="4351338"/>
          </a:xfrm>
        </p:spPr>
        <p:txBody>
          <a:bodyPr>
            <a:normAutofit/>
          </a:bodyPr>
          <a:lstStyle/>
          <a:p>
            <a:pPr marL="0" indent="0">
              <a:buNone/>
            </a:pPr>
            <a:r>
              <a:rPr lang="nl-NL" sz="2400" b="1" dirty="0">
                <a:latin typeface="Arial" panose="020B0604020202020204" pitchFamily="34" charset="0"/>
                <a:cs typeface="Arial" panose="020B0604020202020204" pitchFamily="34" charset="0"/>
              </a:rPr>
              <a:t>5b. Toen Nederland in 2001 het homohuwelijk invoerde, konden mensen van het gelijke geslacht in geen enkel land legaal trouwen of een geregistreerd partnerschap aangaan. In hoeveel landen kan dat nu?</a:t>
            </a:r>
          </a:p>
          <a:p>
            <a:endParaRPr lang="nl-NL" sz="2400" b="1" dirty="0"/>
          </a:p>
          <a:p>
            <a:pPr marL="0" indent="0">
              <a:buNone/>
            </a:pPr>
            <a:r>
              <a:rPr lang="en-US" sz="2400" dirty="0"/>
              <a:t>A		 38</a:t>
            </a:r>
          </a:p>
          <a:p>
            <a:pPr marL="0" indent="0">
              <a:buNone/>
            </a:pPr>
            <a:r>
              <a:rPr lang="en-US" sz="2400" dirty="0"/>
              <a:t>B		 21</a:t>
            </a:r>
          </a:p>
          <a:p>
            <a:pPr marL="0" indent="0">
              <a:buNone/>
            </a:pPr>
            <a:r>
              <a:rPr lang="en-US" sz="2400" dirty="0"/>
              <a:t>C		 5</a:t>
            </a:r>
            <a:endParaRPr lang="nl-NL" sz="2400" dirty="0"/>
          </a:p>
        </p:txBody>
      </p:sp>
    </p:spTree>
    <p:extLst>
      <p:ext uri="{BB962C8B-B14F-4D97-AF65-F5344CB8AC3E}">
        <p14:creationId xmlns:p14="http://schemas.microsoft.com/office/powerpoint/2010/main" val="393478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5">
            <a:extLst>
              <a:ext uri="{FF2B5EF4-FFF2-40B4-BE49-F238E27FC236}">
                <a16:creationId xmlns:a16="http://schemas.microsoft.com/office/drawing/2014/main" id="{4EA7A3CE-7E8D-BD17-840B-4EF1A5F337BA}"/>
              </a:ext>
            </a:extLst>
          </p:cNvPr>
          <p:cNvPicPr>
            <a:picLocks noChangeAspect="1"/>
          </p:cNvPicPr>
          <p:nvPr/>
        </p:nvPicPr>
        <p:blipFill rotWithShape="1">
          <a:blip r:embed="rId3">
            <a:extLst>
              <a:ext uri="{28A0092B-C50C-407E-A947-70E740481C1C}">
                <a14:useLocalDpi xmlns:a14="http://schemas.microsoft.com/office/drawing/2010/main" val="0"/>
              </a:ext>
            </a:extLst>
          </a:blip>
          <a:srcRect b="18222"/>
          <a:stretch/>
        </p:blipFill>
        <p:spPr>
          <a:xfrm>
            <a:off x="4065220" y="4378583"/>
            <a:ext cx="3224823" cy="1758123"/>
          </a:xfrm>
          <a:prstGeom prst="rect">
            <a:avLst/>
          </a:prstGeom>
        </p:spPr>
      </p:pic>
      <p:pic>
        <p:nvPicPr>
          <p:cNvPr id="19" name="Picture 17" descr="MG_0218.jpg">
            <a:extLst>
              <a:ext uri="{FF2B5EF4-FFF2-40B4-BE49-F238E27FC236}">
                <a16:creationId xmlns:a16="http://schemas.microsoft.com/office/drawing/2014/main" id="{7A816D3F-5562-734A-BB64-635B1BDAA457}"/>
              </a:ext>
            </a:extLst>
          </p:cNvPr>
          <p:cNvPicPr>
            <a:picLocks noChangeAspect="1"/>
          </p:cNvPicPr>
          <p:nvPr/>
        </p:nvPicPr>
        <p:blipFill rotWithShape="1">
          <a:blip r:embed="rId4">
            <a:extLst>
              <a:ext uri="{28A0092B-C50C-407E-A947-70E740481C1C}">
                <a14:useLocalDpi xmlns:a14="http://schemas.microsoft.com/office/drawing/2010/main" val="0"/>
              </a:ext>
            </a:extLst>
          </a:blip>
          <a:srcRect l="-4410" t="8062" r="16847" b="4374"/>
          <a:stretch/>
        </p:blipFill>
        <p:spPr>
          <a:xfrm>
            <a:off x="8009547" y="4346892"/>
            <a:ext cx="2692392" cy="1795394"/>
          </a:xfrm>
          <a:prstGeom prst="rect">
            <a:avLst/>
          </a:prstGeom>
        </p:spPr>
      </p:pic>
      <p:pic>
        <p:nvPicPr>
          <p:cNvPr id="5" name="Picture 20" descr="Foto-Jerry-van-der-Weert-2-682x1024.jpg">
            <a:extLst>
              <a:ext uri="{FF2B5EF4-FFF2-40B4-BE49-F238E27FC236}">
                <a16:creationId xmlns:a16="http://schemas.microsoft.com/office/drawing/2014/main" id="{17B6E0DE-C9C6-B44C-BA42-15D9B81D5EA2}"/>
              </a:ext>
            </a:extLst>
          </p:cNvPr>
          <p:cNvPicPr>
            <a:picLocks noChangeAspect="1"/>
          </p:cNvPicPr>
          <p:nvPr/>
        </p:nvPicPr>
        <p:blipFill rotWithShape="1">
          <a:blip r:embed="rId5">
            <a:extLst>
              <a:ext uri="{28A0092B-C50C-407E-A947-70E740481C1C}">
                <a14:useLocalDpi xmlns:a14="http://schemas.microsoft.com/office/drawing/2010/main" val="0"/>
              </a:ext>
            </a:extLst>
          </a:blip>
          <a:srcRect t="14040" r="3" b="26721"/>
          <a:stretch/>
        </p:blipFill>
        <p:spPr>
          <a:xfrm>
            <a:off x="2652584" y="858591"/>
            <a:ext cx="1837944" cy="1636438"/>
          </a:xfrm>
          <a:prstGeom prst="rect">
            <a:avLst/>
          </a:prstGeom>
        </p:spPr>
      </p:pic>
      <p:sp>
        <p:nvSpPr>
          <p:cNvPr id="2" name="Titel 1">
            <a:extLst>
              <a:ext uri="{FF2B5EF4-FFF2-40B4-BE49-F238E27FC236}">
                <a16:creationId xmlns:a16="http://schemas.microsoft.com/office/drawing/2014/main" id="{59B66565-8348-5B44-9BB3-25C2F3EAF20D}"/>
              </a:ext>
            </a:extLst>
          </p:cNvPr>
          <p:cNvSpPr>
            <a:spLocks noGrp="1"/>
          </p:cNvSpPr>
          <p:nvPr>
            <p:ph type="title"/>
          </p:nvPr>
        </p:nvSpPr>
        <p:spPr>
          <a:xfrm>
            <a:off x="7536946" y="1252464"/>
            <a:ext cx="2502409" cy="1242564"/>
          </a:xfrm>
        </p:spPr>
        <p:txBody>
          <a:bodyPr>
            <a:normAutofit/>
          </a:bodyPr>
          <a:lstStyle/>
          <a:p>
            <a:endParaRPr lang="nl-NL" sz="2699"/>
          </a:p>
        </p:txBody>
      </p:sp>
      <p:pic>
        <p:nvPicPr>
          <p:cNvPr id="9" name="Picture 7" descr="Screen Shot 2018-06-08 at 17.11.23.png">
            <a:extLst>
              <a:ext uri="{FF2B5EF4-FFF2-40B4-BE49-F238E27FC236}">
                <a16:creationId xmlns:a16="http://schemas.microsoft.com/office/drawing/2014/main" id="{6300816C-AB0F-8B4E-88C3-3D62EA7DA57F}"/>
              </a:ext>
            </a:extLst>
          </p:cNvPr>
          <p:cNvPicPr>
            <a:picLocks noChangeAspect="1"/>
          </p:cNvPicPr>
          <p:nvPr/>
        </p:nvPicPr>
        <p:blipFill rotWithShape="1">
          <a:blip r:embed="rId6">
            <a:extLst>
              <a:ext uri="{28A0092B-C50C-407E-A947-70E740481C1C}">
                <a14:useLocalDpi xmlns:a14="http://schemas.microsoft.com/office/drawing/2010/main" val="0"/>
              </a:ext>
            </a:extLst>
          </a:blip>
          <a:srcRect t="2840" r="15532" b="5"/>
          <a:stretch/>
        </p:blipFill>
        <p:spPr>
          <a:xfrm>
            <a:off x="1456971" y="852422"/>
            <a:ext cx="1522089" cy="1316710"/>
          </a:xfrm>
          <a:prstGeom prst="rect">
            <a:avLst/>
          </a:prstGeom>
        </p:spPr>
      </p:pic>
      <p:pic>
        <p:nvPicPr>
          <p:cNvPr id="4" name="Content Placeholder 3" descr="100216-1808 ZuidAfrika.jpg">
            <a:extLst>
              <a:ext uri="{FF2B5EF4-FFF2-40B4-BE49-F238E27FC236}">
                <a16:creationId xmlns:a16="http://schemas.microsoft.com/office/drawing/2014/main" id="{A0826D72-68EF-194A-92F4-EBEED981598C}"/>
              </a:ext>
            </a:extLst>
          </p:cNvPr>
          <p:cNvPicPr>
            <a:picLocks noChangeAspect="1"/>
          </p:cNvPicPr>
          <p:nvPr/>
        </p:nvPicPr>
        <p:blipFill rotWithShape="1">
          <a:blip r:embed="rId7">
            <a:extLst>
              <a:ext uri="{28A0092B-C50C-407E-A947-70E740481C1C}">
                <a14:useLocalDpi xmlns:a14="http://schemas.microsoft.com/office/drawing/2010/main" val="0"/>
              </a:ext>
            </a:extLst>
          </a:blip>
          <a:srcRect l="10898" r="14169" b="-3"/>
          <a:stretch/>
        </p:blipFill>
        <p:spPr>
          <a:xfrm>
            <a:off x="4436548" y="858591"/>
            <a:ext cx="1837944" cy="1636438"/>
          </a:xfrm>
          <a:prstGeom prst="rect">
            <a:avLst/>
          </a:prstGeom>
        </p:spPr>
      </p:pic>
      <p:pic>
        <p:nvPicPr>
          <p:cNvPr id="6" name="Picture 16" descr="Screen Shot 2018-06-09 at 10.40.30.png">
            <a:extLst>
              <a:ext uri="{FF2B5EF4-FFF2-40B4-BE49-F238E27FC236}">
                <a16:creationId xmlns:a16="http://schemas.microsoft.com/office/drawing/2014/main" id="{88490ED5-E0ED-574D-B22B-C6C1A638739A}"/>
              </a:ext>
            </a:extLst>
          </p:cNvPr>
          <p:cNvPicPr>
            <a:picLocks noChangeAspect="1"/>
          </p:cNvPicPr>
          <p:nvPr/>
        </p:nvPicPr>
        <p:blipFill rotWithShape="1">
          <a:blip r:embed="rId8">
            <a:extLst>
              <a:ext uri="{28A0092B-C50C-407E-A947-70E740481C1C}">
                <a14:useLocalDpi xmlns:a14="http://schemas.microsoft.com/office/drawing/2010/main" val="0"/>
              </a:ext>
            </a:extLst>
          </a:blip>
          <a:srcRect l="12597" t="-1" r="-2" b="-1"/>
          <a:stretch/>
        </p:blipFill>
        <p:spPr>
          <a:xfrm>
            <a:off x="1415012" y="3350361"/>
            <a:ext cx="2156544" cy="1454966"/>
          </a:xfrm>
          <a:prstGeom prst="rect">
            <a:avLst/>
          </a:prstGeom>
        </p:spPr>
      </p:pic>
      <p:pic>
        <p:nvPicPr>
          <p:cNvPr id="12" name="Content Placeholder 3" descr="MG_2377-1024x682.jpg">
            <a:extLst>
              <a:ext uri="{FF2B5EF4-FFF2-40B4-BE49-F238E27FC236}">
                <a16:creationId xmlns:a16="http://schemas.microsoft.com/office/drawing/2014/main" id="{4D52FFD3-6E2F-714E-9C1D-A4AFCF445193}"/>
              </a:ext>
            </a:extLst>
          </p:cNvPr>
          <p:cNvPicPr>
            <a:picLocks noChangeAspect="1"/>
          </p:cNvPicPr>
          <p:nvPr/>
        </p:nvPicPr>
        <p:blipFill rotWithShape="1">
          <a:blip r:embed="rId9">
            <a:extLst>
              <a:ext uri="{28A0092B-C50C-407E-A947-70E740481C1C}">
                <a14:useLocalDpi xmlns:a14="http://schemas.microsoft.com/office/drawing/2010/main" val="0"/>
              </a:ext>
            </a:extLst>
          </a:blip>
          <a:srcRect r="16391" b="8973"/>
          <a:stretch/>
        </p:blipFill>
        <p:spPr>
          <a:xfrm>
            <a:off x="6025019" y="4262403"/>
            <a:ext cx="2623399" cy="1874302"/>
          </a:xfrm>
          <a:prstGeom prst="rect">
            <a:avLst/>
          </a:prstGeom>
        </p:spPr>
      </p:pic>
      <p:pic>
        <p:nvPicPr>
          <p:cNvPr id="7" name="Picture 11" descr="MG_3934.jpg">
            <a:extLst>
              <a:ext uri="{FF2B5EF4-FFF2-40B4-BE49-F238E27FC236}">
                <a16:creationId xmlns:a16="http://schemas.microsoft.com/office/drawing/2014/main" id="{60478903-02DB-E149-8F9D-ADB81A75B76F}"/>
              </a:ext>
            </a:extLst>
          </p:cNvPr>
          <p:cNvPicPr>
            <a:picLocks noChangeAspect="1"/>
          </p:cNvPicPr>
          <p:nvPr/>
        </p:nvPicPr>
        <p:blipFill rotWithShape="1">
          <a:blip r:embed="rId10">
            <a:extLst>
              <a:ext uri="{28A0092B-C50C-407E-A947-70E740481C1C}">
                <a14:useLocalDpi xmlns:a14="http://schemas.microsoft.com/office/drawing/2010/main" val="0"/>
              </a:ext>
            </a:extLst>
          </a:blip>
          <a:srcRect l="26942" r="18915" b="2"/>
          <a:stretch/>
        </p:blipFill>
        <p:spPr>
          <a:xfrm>
            <a:off x="7249768" y="2859606"/>
            <a:ext cx="1537381" cy="1803815"/>
          </a:xfrm>
          <a:prstGeom prst="rect">
            <a:avLst/>
          </a:prstGeom>
        </p:spPr>
      </p:pic>
      <p:pic>
        <p:nvPicPr>
          <p:cNvPr id="13" name="Picture 15" descr="sk-gg-reclassering-29.jpg-1024x712.jpg">
            <a:extLst>
              <a:ext uri="{FF2B5EF4-FFF2-40B4-BE49-F238E27FC236}">
                <a16:creationId xmlns:a16="http://schemas.microsoft.com/office/drawing/2014/main" id="{FF75E398-9D9E-D445-80FC-AE249A4390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6234" y="851033"/>
            <a:ext cx="2995489" cy="2081717"/>
          </a:xfrm>
          <a:prstGeom prst="rect">
            <a:avLst/>
          </a:prstGeom>
        </p:spPr>
      </p:pic>
      <p:pic>
        <p:nvPicPr>
          <p:cNvPr id="15" name="Content Placeholder 3" descr="DSC05422-1024x768.jpg">
            <a:extLst>
              <a:ext uri="{FF2B5EF4-FFF2-40B4-BE49-F238E27FC236}">
                <a16:creationId xmlns:a16="http://schemas.microsoft.com/office/drawing/2014/main" id="{D455D1E5-9183-F244-AE39-0D713EDECDC0}"/>
              </a:ext>
            </a:extLst>
          </p:cNvPr>
          <p:cNvPicPr>
            <a:picLocks noChangeAspect="1"/>
          </p:cNvPicPr>
          <p:nvPr/>
        </p:nvPicPr>
        <p:blipFill rotWithShape="1">
          <a:blip r:embed="rId12">
            <a:extLst>
              <a:ext uri="{28A0092B-C50C-407E-A947-70E740481C1C}">
                <a14:useLocalDpi xmlns:a14="http://schemas.microsoft.com/office/drawing/2010/main" val="0"/>
              </a:ext>
            </a:extLst>
          </a:blip>
          <a:srcRect l="1119" t="11147" r="-1119" b="17986"/>
          <a:stretch/>
        </p:blipFill>
        <p:spPr>
          <a:xfrm>
            <a:off x="1456971" y="4640286"/>
            <a:ext cx="2694839" cy="1495464"/>
          </a:xfrm>
          <a:prstGeom prst="rect">
            <a:avLst/>
          </a:prstGeom>
        </p:spPr>
      </p:pic>
      <p:pic>
        <p:nvPicPr>
          <p:cNvPr id="17" name="Picture 14" descr="MG_3841.jpg">
            <a:extLst>
              <a:ext uri="{FF2B5EF4-FFF2-40B4-BE49-F238E27FC236}">
                <a16:creationId xmlns:a16="http://schemas.microsoft.com/office/drawing/2014/main" id="{4A0AD746-E7C5-3F4B-BEAD-5C83EBA787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5408" y="2131895"/>
            <a:ext cx="2019642" cy="1346779"/>
          </a:xfrm>
          <a:prstGeom prst="rect">
            <a:avLst/>
          </a:prstGeom>
        </p:spPr>
      </p:pic>
      <p:pic>
        <p:nvPicPr>
          <p:cNvPr id="18" name="Picture 5" descr="Rdam-1819.jpg">
            <a:extLst>
              <a:ext uri="{FF2B5EF4-FFF2-40B4-BE49-F238E27FC236}">
                <a16:creationId xmlns:a16="http://schemas.microsoft.com/office/drawing/2014/main" id="{C3057C33-D778-1C4C-AF4B-DA4F549A4A7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7095" y="2169064"/>
            <a:ext cx="1771589" cy="1181367"/>
          </a:xfrm>
          <a:prstGeom prst="rect">
            <a:avLst/>
          </a:prstGeom>
        </p:spPr>
      </p:pic>
      <p:pic>
        <p:nvPicPr>
          <p:cNvPr id="23" name="Content Placeholder 3" descr="IMG_28771-e1491332581954-1024x549.jpg">
            <a:extLst>
              <a:ext uri="{FF2B5EF4-FFF2-40B4-BE49-F238E27FC236}">
                <a16:creationId xmlns:a16="http://schemas.microsoft.com/office/drawing/2014/main" id="{8430B803-CA05-1B4E-8013-33493200C6DE}"/>
              </a:ext>
            </a:extLst>
          </p:cNvPr>
          <p:cNvPicPr>
            <a:picLocks noChangeAspect="1"/>
          </p:cNvPicPr>
          <p:nvPr/>
        </p:nvPicPr>
        <p:blipFill>
          <a:blip r:embed="rId15">
            <a:extLst>
              <a:ext uri="{28A0092B-C50C-407E-A947-70E740481C1C}">
                <a14:useLocalDpi xmlns:a14="http://schemas.microsoft.com/office/drawing/2010/main" val="0"/>
              </a:ext>
            </a:extLst>
          </a:blip>
          <a:srcRect l="1257" r="1257"/>
          <a:stretch>
            <a:fillRect/>
          </a:stretch>
        </p:blipFill>
        <p:spPr>
          <a:xfrm>
            <a:off x="2954112" y="2190006"/>
            <a:ext cx="2153519" cy="1181229"/>
          </a:xfrm>
          <a:prstGeom prst="rect">
            <a:avLst/>
          </a:prstGeom>
        </p:spPr>
      </p:pic>
      <p:pic>
        <p:nvPicPr>
          <p:cNvPr id="24" name="Content Placeholder 3" descr="MG_1316-2-e1475094345343.jpg">
            <a:extLst>
              <a:ext uri="{FF2B5EF4-FFF2-40B4-BE49-F238E27FC236}">
                <a16:creationId xmlns:a16="http://schemas.microsoft.com/office/drawing/2014/main" id="{B5518476-D8A0-AC4A-84F3-7CF524718E59}"/>
              </a:ext>
            </a:extLst>
          </p:cNvPr>
          <p:cNvPicPr>
            <a:picLocks noChangeAspect="1"/>
          </p:cNvPicPr>
          <p:nvPr/>
        </p:nvPicPr>
        <p:blipFill rotWithShape="1">
          <a:blip r:embed="rId16">
            <a:extLst>
              <a:ext uri="{28A0092B-C50C-407E-A947-70E740481C1C}">
                <a14:useLocalDpi xmlns:a14="http://schemas.microsoft.com/office/drawing/2010/main" val="0"/>
              </a:ext>
            </a:extLst>
          </a:blip>
          <a:srcRect l="23367" r="9210" b="3872"/>
          <a:stretch/>
        </p:blipFill>
        <p:spPr>
          <a:xfrm>
            <a:off x="8682297" y="857485"/>
            <a:ext cx="2019642" cy="1392241"/>
          </a:xfrm>
          <a:prstGeom prst="rect">
            <a:avLst/>
          </a:prstGeom>
        </p:spPr>
      </p:pic>
      <p:pic>
        <p:nvPicPr>
          <p:cNvPr id="8" name="Afbeelding 7">
            <a:extLst>
              <a:ext uri="{FF2B5EF4-FFF2-40B4-BE49-F238E27FC236}">
                <a16:creationId xmlns:a16="http://schemas.microsoft.com/office/drawing/2014/main" id="{B8C39720-22CC-EB23-0F2F-615C8E3DDA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68662" y="2214726"/>
            <a:ext cx="2221380" cy="1172236"/>
          </a:xfrm>
          <a:prstGeom prst="rect">
            <a:avLst/>
          </a:prstGeom>
        </p:spPr>
      </p:pic>
      <p:pic>
        <p:nvPicPr>
          <p:cNvPr id="26" name="Afbeelding 25">
            <a:extLst>
              <a:ext uri="{FF2B5EF4-FFF2-40B4-BE49-F238E27FC236}">
                <a16:creationId xmlns:a16="http://schemas.microsoft.com/office/drawing/2014/main" id="{815A06BE-8C84-958A-67BB-067CEDD68D6C}"/>
              </a:ext>
            </a:extLst>
          </p:cNvPr>
          <p:cNvPicPr>
            <a:picLocks noChangeAspect="1"/>
          </p:cNvPicPr>
          <p:nvPr/>
        </p:nvPicPr>
        <p:blipFill rotWithShape="1">
          <a:blip r:embed="rId18">
            <a:extLst>
              <a:ext uri="{28A0092B-C50C-407E-A947-70E740481C1C}">
                <a14:useLocalDpi xmlns:a14="http://schemas.microsoft.com/office/drawing/2010/main" val="0"/>
              </a:ext>
            </a:extLst>
          </a:blip>
          <a:srcRect l="1723" t="24069" r="-1723" b="31756"/>
          <a:stretch/>
        </p:blipFill>
        <p:spPr>
          <a:xfrm>
            <a:off x="3543583" y="3348826"/>
            <a:ext cx="2269092" cy="1314595"/>
          </a:xfrm>
          <a:prstGeom prst="rect">
            <a:avLst/>
          </a:prstGeom>
        </p:spPr>
      </p:pic>
      <p:pic>
        <p:nvPicPr>
          <p:cNvPr id="27" name="Afbeelding 26">
            <a:extLst>
              <a:ext uri="{FF2B5EF4-FFF2-40B4-BE49-F238E27FC236}">
                <a16:creationId xmlns:a16="http://schemas.microsoft.com/office/drawing/2014/main" id="{02833FD2-1F50-E08B-86CD-38AC000F7D09}"/>
              </a:ext>
            </a:extLst>
          </p:cNvPr>
          <p:cNvPicPr>
            <a:picLocks noChangeAspect="1"/>
          </p:cNvPicPr>
          <p:nvPr/>
        </p:nvPicPr>
        <p:blipFill rotWithShape="1">
          <a:blip r:embed="rId19">
            <a:extLst>
              <a:ext uri="{28A0092B-C50C-407E-A947-70E740481C1C}">
                <a14:useLocalDpi xmlns:a14="http://schemas.microsoft.com/office/drawing/2010/main" val="0"/>
              </a:ext>
            </a:extLst>
          </a:blip>
          <a:srcRect l="16952" t="34234" r="8958" b="8490"/>
          <a:stretch/>
        </p:blipFill>
        <p:spPr>
          <a:xfrm>
            <a:off x="8685408" y="3482479"/>
            <a:ext cx="2022952" cy="1172899"/>
          </a:xfrm>
          <a:prstGeom prst="rect">
            <a:avLst/>
          </a:prstGeom>
        </p:spPr>
      </p:pic>
      <p:pic>
        <p:nvPicPr>
          <p:cNvPr id="29" name="Afbeelding 28">
            <a:extLst>
              <a:ext uri="{FF2B5EF4-FFF2-40B4-BE49-F238E27FC236}">
                <a16:creationId xmlns:a16="http://schemas.microsoft.com/office/drawing/2014/main" id="{97C133CC-0308-ADFB-811F-3387B6D6F2C3}"/>
              </a:ext>
            </a:extLst>
          </p:cNvPr>
          <p:cNvPicPr>
            <a:picLocks noChangeAspect="1"/>
          </p:cNvPicPr>
          <p:nvPr/>
        </p:nvPicPr>
        <p:blipFill rotWithShape="1">
          <a:blip r:embed="rId20">
            <a:extLst>
              <a:ext uri="{28A0092B-C50C-407E-A947-70E740481C1C}">
                <a14:useLocalDpi xmlns:a14="http://schemas.microsoft.com/office/drawing/2010/main" val="0"/>
              </a:ext>
            </a:extLst>
          </a:blip>
          <a:srcRect t="6612"/>
          <a:stretch/>
        </p:blipFill>
        <p:spPr>
          <a:xfrm>
            <a:off x="5743850" y="3269720"/>
            <a:ext cx="1546193" cy="1385658"/>
          </a:xfrm>
          <a:prstGeom prst="rect">
            <a:avLst/>
          </a:prstGeom>
        </p:spPr>
      </p:pic>
    </p:spTree>
    <p:extLst>
      <p:ext uri="{BB962C8B-B14F-4D97-AF65-F5344CB8AC3E}">
        <p14:creationId xmlns:p14="http://schemas.microsoft.com/office/powerpoint/2010/main" val="24033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u-land-mag-homopartner-niet-weiger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9" y="1"/>
            <a:ext cx="12192000" cy="6858000"/>
          </a:xfrm>
          <a:prstGeom prst="rect">
            <a:avLst/>
          </a:prstGeom>
        </p:spPr>
      </p:pic>
      <p:sp>
        <p:nvSpPr>
          <p:cNvPr id="3" name="Rectangle 2"/>
          <p:cNvSpPr/>
          <p:nvPr/>
        </p:nvSpPr>
        <p:spPr>
          <a:xfrm>
            <a:off x="5044397" y="1286481"/>
            <a:ext cx="6245941" cy="1015663"/>
          </a:xfrm>
          <a:prstGeom prst="rect">
            <a:avLst/>
          </a:prstGeom>
        </p:spPr>
        <p:txBody>
          <a:bodyPr wrap="square">
            <a:spAutoFit/>
          </a:bodyPr>
          <a:lstStyle/>
          <a:p>
            <a:r>
              <a:rPr lang="nl-NL" sz="2000" b="1" dirty="0"/>
              <a:t>5A. Anno 2024 kunnen in 38 landen lesbische of homostellen trouwen of een geregistreerd partnerschap aangaan.</a:t>
            </a:r>
            <a:endParaRPr lang="en-US" sz="2000" b="1" dirty="0"/>
          </a:p>
        </p:txBody>
      </p:sp>
    </p:spTree>
    <p:extLst>
      <p:ext uri="{BB962C8B-B14F-4D97-AF65-F5344CB8AC3E}">
        <p14:creationId xmlns:p14="http://schemas.microsoft.com/office/powerpoint/2010/main" val="531775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6A3468-AA2B-4254-A4F7-80A2C75CA80E}"/>
              </a:ext>
            </a:extLst>
          </p:cNvPr>
          <p:cNvPicPr>
            <a:picLocks noChangeAspect="1"/>
          </p:cNvPicPr>
          <p:nvPr/>
        </p:nvPicPr>
        <p:blipFill>
          <a:blip r:embed="rId2"/>
          <a:stretch>
            <a:fillRect/>
          </a:stretch>
        </p:blipFill>
        <p:spPr>
          <a:xfrm>
            <a:off x="1991544" y="1927101"/>
            <a:ext cx="3003798" cy="3003798"/>
          </a:xfrm>
          <a:prstGeom prst="rect">
            <a:avLst/>
          </a:prstGeom>
        </p:spPr>
      </p:pic>
      <p:pic>
        <p:nvPicPr>
          <p:cNvPr id="5" name="Afbeelding 4">
            <a:extLst>
              <a:ext uri="{FF2B5EF4-FFF2-40B4-BE49-F238E27FC236}">
                <a16:creationId xmlns:a16="http://schemas.microsoft.com/office/drawing/2014/main" id="{6B2FAABD-0F26-C6E5-8E73-2E5F6B57B16E}"/>
              </a:ext>
            </a:extLst>
          </p:cNvPr>
          <p:cNvPicPr>
            <a:picLocks noChangeAspect="1"/>
          </p:cNvPicPr>
          <p:nvPr/>
        </p:nvPicPr>
        <p:blipFill>
          <a:blip r:embed="rId3"/>
          <a:stretch>
            <a:fillRect/>
          </a:stretch>
        </p:blipFill>
        <p:spPr>
          <a:xfrm>
            <a:off x="5591944" y="2051515"/>
            <a:ext cx="4407952" cy="2754970"/>
          </a:xfrm>
          <a:prstGeom prst="rect">
            <a:avLst/>
          </a:prstGeom>
        </p:spPr>
      </p:pic>
    </p:spTree>
    <p:extLst>
      <p:ext uri="{BB962C8B-B14F-4D97-AF65-F5344CB8AC3E}">
        <p14:creationId xmlns:p14="http://schemas.microsoft.com/office/powerpoint/2010/main" val="405457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5703B-D992-4B2F-9D51-2E00696F8040}"/>
              </a:ext>
            </a:extLst>
          </p:cNvPr>
          <p:cNvSpPr>
            <a:spLocks noGrp="1"/>
          </p:cNvSpPr>
          <p:nvPr>
            <p:ph type="title"/>
          </p:nvPr>
        </p:nvSpPr>
        <p:spPr>
          <a:xfrm>
            <a:off x="2152651" y="1131095"/>
            <a:ext cx="8042384" cy="1184467"/>
          </a:xfrm>
        </p:spPr>
        <p:txBody>
          <a:bodyPr>
            <a:noAutofit/>
          </a:bodyPr>
          <a:lstStyle/>
          <a:p>
            <a:r>
              <a:rPr lang="en-US" sz="2400" b="1" dirty="0">
                <a:latin typeface="Arial Black" panose="020B0A04020102020204" pitchFamily="34" charset="0"/>
              </a:rPr>
              <a:t>6. </a:t>
            </a:r>
            <a:r>
              <a:rPr lang="en-US" sz="2400" b="1" dirty="0" err="1">
                <a:latin typeface="Arial Black" panose="020B0A04020102020204" pitchFamily="34" charset="0"/>
              </a:rPr>
              <a:t>Hoeveel</a:t>
            </a:r>
            <a:r>
              <a:rPr lang="en-US" sz="2400" b="1" dirty="0">
                <a:latin typeface="Arial Black" panose="020B0A04020102020204" pitchFamily="34" charset="0"/>
              </a:rPr>
              <a:t> </a:t>
            </a:r>
            <a:r>
              <a:rPr lang="en-US" sz="2400" b="1" dirty="0" err="1">
                <a:latin typeface="Arial Black" panose="020B0A04020102020204" pitchFamily="34" charset="0"/>
              </a:rPr>
              <a:t>procent</a:t>
            </a:r>
            <a:r>
              <a:rPr lang="en-US" sz="2400" b="1" dirty="0">
                <a:latin typeface="Arial Black" panose="020B0A04020102020204" pitchFamily="34" charset="0"/>
              </a:rPr>
              <a:t> van </a:t>
            </a:r>
            <a:r>
              <a:rPr lang="en-US" sz="2400" b="1" dirty="0" err="1">
                <a:latin typeface="Arial Black" panose="020B0A04020102020204" pitchFamily="34" charset="0"/>
              </a:rPr>
              <a:t>mensen</a:t>
            </a:r>
            <a:r>
              <a:rPr lang="en-US" sz="2400" b="1" dirty="0">
                <a:latin typeface="Arial Black" panose="020B0A04020102020204" pitchFamily="34" charset="0"/>
              </a:rPr>
              <a:t> </a:t>
            </a:r>
            <a:r>
              <a:rPr lang="en-US" sz="2400" b="1" dirty="0" err="1">
                <a:latin typeface="Arial Black" panose="020B0A04020102020204" pitchFamily="34" charset="0"/>
              </a:rPr>
              <a:t>wereldwijd</a:t>
            </a:r>
            <a:r>
              <a:rPr lang="en-US" sz="2400" b="1" dirty="0">
                <a:latin typeface="Arial Black" panose="020B0A04020102020204" pitchFamily="34" charset="0"/>
              </a:rPr>
              <a:t> </a:t>
            </a:r>
            <a:r>
              <a:rPr lang="en-US" sz="2400" b="1" dirty="0" err="1">
                <a:latin typeface="Arial Black" panose="020B0A04020102020204" pitchFamily="34" charset="0"/>
              </a:rPr>
              <a:t>heeft</a:t>
            </a:r>
            <a:r>
              <a:rPr lang="en-US" sz="2400" b="1" dirty="0">
                <a:latin typeface="Arial Black" panose="020B0A04020102020204" pitchFamily="34" charset="0"/>
              </a:rPr>
              <a:t> </a:t>
            </a:r>
            <a:r>
              <a:rPr lang="en-US" sz="2400" b="1" dirty="0" err="1">
                <a:latin typeface="Arial Black" panose="020B0A04020102020204" pitchFamily="34" charset="0"/>
              </a:rPr>
              <a:t>toegang</a:t>
            </a:r>
            <a:r>
              <a:rPr lang="en-US" sz="2400" b="1" dirty="0">
                <a:latin typeface="Arial Black" panose="020B0A04020102020204" pitchFamily="34" charset="0"/>
              </a:rPr>
              <a:t> tot </a:t>
            </a:r>
            <a:r>
              <a:rPr lang="en-US" sz="2400" b="1" dirty="0" err="1">
                <a:latin typeface="Arial Black" panose="020B0A04020102020204" pitchFamily="34" charset="0"/>
              </a:rPr>
              <a:t>schoon</a:t>
            </a:r>
            <a:r>
              <a:rPr lang="en-US" sz="2400" b="1" dirty="0">
                <a:latin typeface="Arial Black" panose="020B0A04020102020204" pitchFamily="34" charset="0"/>
              </a:rPr>
              <a:t> </a:t>
            </a:r>
            <a:r>
              <a:rPr lang="en-US" sz="2400" b="1" dirty="0" err="1">
                <a:latin typeface="Arial Black" panose="020B0A04020102020204" pitchFamily="34" charset="0"/>
              </a:rPr>
              <a:t>drinkwater</a:t>
            </a:r>
            <a:r>
              <a:rPr lang="en-US" sz="2400" b="1" dirty="0">
                <a:latin typeface="Arial Black" panose="020B0A04020102020204" pitchFamily="34" charset="0"/>
              </a:rPr>
              <a:t>? </a:t>
            </a:r>
            <a:endParaRPr lang="nl-NL" sz="2400" b="1" dirty="0">
              <a:latin typeface="Arial Black" panose="020B0A04020102020204" pitchFamily="34" charset="0"/>
            </a:endParaRPr>
          </a:p>
        </p:txBody>
      </p:sp>
      <p:sp>
        <p:nvSpPr>
          <p:cNvPr id="3" name="Tijdelijke aanduiding voor inhoud 2">
            <a:extLst>
              <a:ext uri="{FF2B5EF4-FFF2-40B4-BE49-F238E27FC236}">
                <a16:creationId xmlns:a16="http://schemas.microsoft.com/office/drawing/2014/main" id="{4E13164E-8E50-484C-8279-6DBCFC82D877}"/>
              </a:ext>
            </a:extLst>
          </p:cNvPr>
          <p:cNvSpPr>
            <a:spLocks noGrp="1"/>
          </p:cNvSpPr>
          <p:nvPr>
            <p:ph idx="1"/>
          </p:nvPr>
        </p:nvSpPr>
        <p:spPr>
          <a:xfrm>
            <a:off x="2147569" y="2564905"/>
            <a:ext cx="6175598" cy="2467471"/>
          </a:xfrm>
        </p:spPr>
        <p:txBody>
          <a:bodyPr>
            <a:normAutofit/>
          </a:bodyPr>
          <a:lstStyle/>
          <a:p>
            <a:endParaRPr lang="en-US" dirty="0"/>
          </a:p>
          <a:p>
            <a:pPr marL="0" indent="0">
              <a:buNone/>
            </a:pPr>
            <a:endParaRPr lang="nl-NL" dirty="0"/>
          </a:p>
          <a:p>
            <a:pPr marL="0" indent="0">
              <a:buNone/>
            </a:pPr>
            <a:r>
              <a:rPr lang="nl-NL" sz="2400" dirty="0"/>
              <a:t>6 A 		51%</a:t>
            </a:r>
          </a:p>
          <a:p>
            <a:pPr marL="0" indent="0">
              <a:buNone/>
            </a:pPr>
            <a:r>
              <a:rPr lang="nl-NL" sz="2400" dirty="0"/>
              <a:t>6 B		71%</a:t>
            </a:r>
          </a:p>
          <a:p>
            <a:pPr marL="0" indent="0">
              <a:buNone/>
            </a:pPr>
            <a:r>
              <a:rPr lang="nl-NL" sz="2400" dirty="0"/>
              <a:t>6 C		91%</a:t>
            </a:r>
          </a:p>
          <a:p>
            <a:endParaRPr lang="nl-NL" dirty="0"/>
          </a:p>
        </p:txBody>
      </p:sp>
    </p:spTree>
    <p:extLst>
      <p:ext uri="{BB962C8B-B14F-4D97-AF65-F5344CB8AC3E}">
        <p14:creationId xmlns:p14="http://schemas.microsoft.com/office/powerpoint/2010/main" val="210611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1C79645A-2852-4401-B0FD-980437205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541" y="0"/>
            <a:ext cx="9145737" cy="6858000"/>
          </a:xfrm>
          <a:prstGeom prst="rect">
            <a:avLst/>
          </a:prstGeom>
        </p:spPr>
      </p:pic>
      <p:pic>
        <p:nvPicPr>
          <p:cNvPr id="4" name="Picture 3" descr="03-20-2015Drinks_Da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34" y="0"/>
            <a:ext cx="10325569" cy="6876990"/>
          </a:xfrm>
          <a:prstGeom prst="rect">
            <a:avLst/>
          </a:prstGeom>
        </p:spPr>
      </p:pic>
      <p:sp>
        <p:nvSpPr>
          <p:cNvPr id="2" name="Rectangle 1"/>
          <p:cNvSpPr/>
          <p:nvPr/>
        </p:nvSpPr>
        <p:spPr>
          <a:xfrm>
            <a:off x="2085110" y="5877272"/>
            <a:ext cx="8021780" cy="400110"/>
          </a:xfrm>
          <a:prstGeom prst="rect">
            <a:avLst/>
          </a:prstGeom>
        </p:spPr>
        <p:txBody>
          <a:bodyPr wrap="square">
            <a:spAutoFit/>
          </a:bodyPr>
          <a:lstStyle/>
          <a:p>
            <a:r>
              <a:rPr lang="nl-NL" sz="2000" b="1" dirty="0">
                <a:solidFill>
                  <a:schemeClr val="bg1"/>
                </a:solidFill>
              </a:rPr>
              <a:t>6C. 91% procent van de wereldbevolking heeft toegang tot schoon water</a:t>
            </a:r>
            <a:endParaRPr lang="en-US" sz="2000" b="1" dirty="0">
              <a:solidFill>
                <a:schemeClr val="bg1"/>
              </a:solidFill>
            </a:endParaRPr>
          </a:p>
        </p:txBody>
      </p:sp>
    </p:spTree>
    <p:extLst>
      <p:ext uri="{BB962C8B-B14F-4D97-AF65-F5344CB8AC3E}">
        <p14:creationId xmlns:p14="http://schemas.microsoft.com/office/powerpoint/2010/main" val="1414364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CAB418-36BF-49E9-8165-982B5BE6F20B}"/>
              </a:ext>
            </a:extLst>
          </p:cNvPr>
          <p:cNvPicPr>
            <a:picLocks noChangeAspect="1"/>
          </p:cNvPicPr>
          <p:nvPr/>
        </p:nvPicPr>
        <p:blipFill>
          <a:blip r:embed="rId2"/>
          <a:stretch>
            <a:fillRect/>
          </a:stretch>
        </p:blipFill>
        <p:spPr>
          <a:xfrm>
            <a:off x="1991544" y="1988840"/>
            <a:ext cx="3363838" cy="3363838"/>
          </a:xfrm>
          <a:prstGeom prst="rect">
            <a:avLst/>
          </a:prstGeom>
        </p:spPr>
      </p:pic>
      <p:pic>
        <p:nvPicPr>
          <p:cNvPr id="5" name="Afbeelding 4">
            <a:extLst>
              <a:ext uri="{FF2B5EF4-FFF2-40B4-BE49-F238E27FC236}">
                <a16:creationId xmlns:a16="http://schemas.microsoft.com/office/drawing/2014/main" id="{AFF63D0A-B76A-81F0-3FA2-83ADB33D0BB8}"/>
              </a:ext>
            </a:extLst>
          </p:cNvPr>
          <p:cNvPicPr>
            <a:picLocks noChangeAspect="1"/>
          </p:cNvPicPr>
          <p:nvPr/>
        </p:nvPicPr>
        <p:blipFill>
          <a:blip r:embed="rId3"/>
          <a:stretch>
            <a:fillRect/>
          </a:stretch>
        </p:blipFill>
        <p:spPr>
          <a:xfrm>
            <a:off x="5355383" y="2266603"/>
            <a:ext cx="4930403" cy="2808312"/>
          </a:xfrm>
          <a:prstGeom prst="rect">
            <a:avLst/>
          </a:prstGeom>
        </p:spPr>
      </p:pic>
    </p:spTree>
    <p:extLst>
      <p:ext uri="{BB962C8B-B14F-4D97-AF65-F5344CB8AC3E}">
        <p14:creationId xmlns:p14="http://schemas.microsoft.com/office/powerpoint/2010/main" val="389029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DB8E-7CAF-447A-B489-9B12F7A76F8F}"/>
              </a:ext>
            </a:extLst>
          </p:cNvPr>
          <p:cNvSpPr>
            <a:spLocks noGrp="1"/>
          </p:cNvSpPr>
          <p:nvPr>
            <p:ph type="title"/>
          </p:nvPr>
        </p:nvSpPr>
        <p:spPr>
          <a:xfrm>
            <a:off x="2152650" y="1484785"/>
            <a:ext cx="7886700" cy="1325563"/>
          </a:xfrm>
        </p:spPr>
        <p:txBody>
          <a:bodyPr>
            <a:normAutofit fontScale="90000"/>
          </a:bodyPr>
          <a:lstStyle/>
          <a:p>
            <a:br>
              <a:rPr lang="nl-NL" b="1" dirty="0"/>
            </a:br>
            <a:r>
              <a:rPr lang="nl-NL" sz="2700" b="1" dirty="0">
                <a:latin typeface="Arial" panose="020B0604020202020204" pitchFamily="34" charset="0"/>
                <a:cs typeface="Arial" panose="020B0604020202020204" pitchFamily="34" charset="0"/>
              </a:rPr>
              <a:t>7. </a:t>
            </a:r>
            <a:r>
              <a:rPr lang="nl-NL" sz="2700" b="1" dirty="0">
                <a:latin typeface="Arial Black" panose="020B0A04020102020204" pitchFamily="34" charset="0"/>
              </a:rPr>
              <a:t>Hoe hoog is het percentage mensen in de wereld dat toegang heeft tot elektriciteit? </a:t>
            </a:r>
            <a:br>
              <a:rPr lang="nl-NL" b="1" dirty="0"/>
            </a:br>
            <a:endParaRPr lang="nl-NL" b="1" dirty="0"/>
          </a:p>
        </p:txBody>
      </p:sp>
      <p:sp>
        <p:nvSpPr>
          <p:cNvPr id="3" name="Tijdelijke aanduiding voor inhoud 2">
            <a:extLst>
              <a:ext uri="{FF2B5EF4-FFF2-40B4-BE49-F238E27FC236}">
                <a16:creationId xmlns:a16="http://schemas.microsoft.com/office/drawing/2014/main" id="{AF3DACB7-1FD8-43A7-9C4D-B53DBF93E012}"/>
              </a:ext>
            </a:extLst>
          </p:cNvPr>
          <p:cNvSpPr>
            <a:spLocks noGrp="1"/>
          </p:cNvSpPr>
          <p:nvPr>
            <p:ph idx="1"/>
          </p:nvPr>
        </p:nvSpPr>
        <p:spPr>
          <a:xfrm>
            <a:off x="2351584" y="2968149"/>
            <a:ext cx="6408712" cy="3528392"/>
          </a:xfrm>
        </p:spPr>
        <p:txBody>
          <a:bodyPr>
            <a:normAutofit/>
          </a:bodyPr>
          <a:lstStyle/>
          <a:p>
            <a:pPr marL="0" indent="0">
              <a:buNone/>
            </a:pPr>
            <a:endParaRPr lang="nl-NL" sz="3000" dirty="0"/>
          </a:p>
          <a:p>
            <a:pPr marL="0" indent="0">
              <a:buNone/>
            </a:pPr>
            <a:r>
              <a:rPr lang="nl-NL" sz="2400" dirty="0"/>
              <a:t>7 A		30%</a:t>
            </a:r>
          </a:p>
          <a:p>
            <a:pPr marL="0" indent="0">
              <a:buNone/>
            </a:pPr>
            <a:r>
              <a:rPr lang="nl-NL" sz="2400" dirty="0"/>
              <a:t>7 B		90% </a:t>
            </a:r>
          </a:p>
          <a:p>
            <a:pPr marL="0" indent="0">
              <a:buNone/>
            </a:pPr>
            <a:r>
              <a:rPr lang="nl-NL" sz="2400" dirty="0"/>
              <a:t>7 C		60%</a:t>
            </a:r>
          </a:p>
        </p:txBody>
      </p:sp>
    </p:spTree>
    <p:extLst>
      <p:ext uri="{BB962C8B-B14F-4D97-AF65-F5344CB8AC3E}">
        <p14:creationId xmlns:p14="http://schemas.microsoft.com/office/powerpoint/2010/main" val="257892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3CDBEC2-25D3-F647-D744-58B3533FB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97746"/>
            <a:ext cx="10214508" cy="6662508"/>
          </a:xfrm>
          <a:prstGeom prst="rect">
            <a:avLst/>
          </a:prstGeom>
        </p:spPr>
      </p:pic>
      <p:sp>
        <p:nvSpPr>
          <p:cNvPr id="3" name="Tekstvak 2">
            <a:extLst>
              <a:ext uri="{FF2B5EF4-FFF2-40B4-BE49-F238E27FC236}">
                <a16:creationId xmlns:a16="http://schemas.microsoft.com/office/drawing/2014/main" id="{80FFB1E8-2209-31E9-1CD9-E331B1CB8231}"/>
              </a:ext>
            </a:extLst>
          </p:cNvPr>
          <p:cNvSpPr txBox="1"/>
          <p:nvPr/>
        </p:nvSpPr>
        <p:spPr>
          <a:xfrm>
            <a:off x="1633005" y="5805264"/>
            <a:ext cx="9036496" cy="400110"/>
          </a:xfrm>
          <a:prstGeom prst="rect">
            <a:avLst/>
          </a:prstGeom>
          <a:noFill/>
        </p:spPr>
        <p:txBody>
          <a:bodyPr wrap="square">
            <a:spAutoFit/>
          </a:bodyPr>
          <a:lstStyle/>
          <a:p>
            <a:r>
              <a:rPr lang="nl-NL" sz="2000" b="1" dirty="0">
                <a:solidFill>
                  <a:schemeClr val="bg1"/>
                </a:solidFill>
                <a:latin typeface="Calibri" panose="020F0502020204030204" pitchFamily="34" charset="0"/>
                <a:cs typeface="Calibri" panose="020F0502020204030204" pitchFamily="34" charset="0"/>
              </a:rPr>
              <a:t>7B. 90% van de mensen wereldwijd heeft toegang tot elektriciteit </a:t>
            </a:r>
          </a:p>
        </p:txBody>
      </p:sp>
    </p:spTree>
    <p:extLst>
      <p:ext uri="{BB962C8B-B14F-4D97-AF65-F5344CB8AC3E}">
        <p14:creationId xmlns:p14="http://schemas.microsoft.com/office/powerpoint/2010/main" val="2888512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209F147-447F-4343-8E31-A810914451DD}"/>
              </a:ext>
            </a:extLst>
          </p:cNvPr>
          <p:cNvPicPr>
            <a:picLocks noChangeAspect="1"/>
          </p:cNvPicPr>
          <p:nvPr/>
        </p:nvPicPr>
        <p:blipFill>
          <a:blip r:embed="rId2"/>
          <a:stretch>
            <a:fillRect/>
          </a:stretch>
        </p:blipFill>
        <p:spPr>
          <a:xfrm>
            <a:off x="1524000" y="2095931"/>
            <a:ext cx="3147814" cy="3147814"/>
          </a:xfrm>
          <a:prstGeom prst="rect">
            <a:avLst/>
          </a:prstGeom>
        </p:spPr>
      </p:pic>
      <p:pic>
        <p:nvPicPr>
          <p:cNvPr id="5" name="Afbeelding 4">
            <a:extLst>
              <a:ext uri="{FF2B5EF4-FFF2-40B4-BE49-F238E27FC236}">
                <a16:creationId xmlns:a16="http://schemas.microsoft.com/office/drawing/2014/main" id="{314679AD-11FF-37CD-CA3F-64F5812F5C1D}"/>
              </a:ext>
            </a:extLst>
          </p:cNvPr>
          <p:cNvPicPr>
            <a:picLocks noChangeAspect="1"/>
          </p:cNvPicPr>
          <p:nvPr/>
        </p:nvPicPr>
        <p:blipFill>
          <a:blip r:embed="rId3"/>
          <a:stretch>
            <a:fillRect/>
          </a:stretch>
        </p:blipFill>
        <p:spPr>
          <a:xfrm>
            <a:off x="4580694" y="2204865"/>
            <a:ext cx="6114152" cy="2750849"/>
          </a:xfrm>
          <a:prstGeom prst="rect">
            <a:avLst/>
          </a:prstGeom>
        </p:spPr>
      </p:pic>
    </p:spTree>
    <p:extLst>
      <p:ext uri="{BB962C8B-B14F-4D97-AF65-F5344CB8AC3E}">
        <p14:creationId xmlns:p14="http://schemas.microsoft.com/office/powerpoint/2010/main" val="59717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67AF-ED52-4EB1-BD13-69DFA3D9C4B8}"/>
              </a:ext>
            </a:extLst>
          </p:cNvPr>
          <p:cNvSpPr>
            <a:spLocks noGrp="1"/>
          </p:cNvSpPr>
          <p:nvPr>
            <p:ph type="title"/>
          </p:nvPr>
        </p:nvSpPr>
        <p:spPr>
          <a:xfrm>
            <a:off x="2152650" y="1162844"/>
            <a:ext cx="7886700" cy="1325563"/>
          </a:xfrm>
        </p:spPr>
        <p:txBody>
          <a:bodyPr>
            <a:noAutofit/>
          </a:bodyPr>
          <a:lstStyle/>
          <a:p>
            <a:r>
              <a:rPr lang="en-US" sz="2400" dirty="0">
                <a:latin typeface="Arial Black" panose="020B0A04020102020204" pitchFamily="34" charset="0"/>
              </a:rPr>
              <a:t>8. In </a:t>
            </a:r>
            <a:r>
              <a:rPr lang="en-US" sz="2400" dirty="0" err="1">
                <a:latin typeface="Arial Black" panose="020B0A04020102020204" pitchFamily="34" charset="0"/>
              </a:rPr>
              <a:t>hoeveel</a:t>
            </a:r>
            <a:r>
              <a:rPr lang="en-US" sz="2400" dirty="0">
                <a:latin typeface="Arial Black" panose="020B0A04020102020204" pitchFamily="34" charset="0"/>
              </a:rPr>
              <a:t> </a:t>
            </a:r>
            <a:r>
              <a:rPr lang="en-US" sz="2400" dirty="0" err="1">
                <a:latin typeface="Arial Black" panose="020B0A04020102020204" pitchFamily="34" charset="0"/>
              </a:rPr>
              <a:t>landen</a:t>
            </a:r>
            <a:r>
              <a:rPr lang="en-US" sz="2400" dirty="0">
                <a:latin typeface="Arial Black" panose="020B0A04020102020204" pitchFamily="34" charset="0"/>
              </a:rPr>
              <a:t> was </a:t>
            </a:r>
            <a:r>
              <a:rPr lang="en-US" sz="2400" dirty="0" err="1">
                <a:latin typeface="Arial Black" panose="020B0A04020102020204" pitchFamily="34" charset="0"/>
              </a:rPr>
              <a:t>slavernij</a:t>
            </a:r>
            <a:r>
              <a:rPr lang="en-US" sz="2400" dirty="0">
                <a:latin typeface="Arial Black" panose="020B0A04020102020204" pitchFamily="34" charset="0"/>
              </a:rPr>
              <a:t> </a:t>
            </a:r>
            <a:r>
              <a:rPr lang="en-US" sz="2400" dirty="0" err="1">
                <a:latin typeface="Arial Black" panose="020B0A04020102020204" pitchFamily="34" charset="0"/>
              </a:rPr>
              <a:t>nog</a:t>
            </a:r>
            <a:r>
              <a:rPr lang="en-US" sz="2400" dirty="0">
                <a:latin typeface="Arial Black" panose="020B0A04020102020204" pitchFamily="34" charset="0"/>
              </a:rPr>
              <a:t> </a:t>
            </a:r>
            <a:r>
              <a:rPr lang="en-US" sz="2400" dirty="0" err="1">
                <a:latin typeface="Arial Black" panose="020B0A04020102020204" pitchFamily="34" charset="0"/>
              </a:rPr>
              <a:t>legaal</a:t>
            </a:r>
            <a:r>
              <a:rPr lang="en-US" sz="2400" dirty="0">
                <a:latin typeface="Arial Black" panose="020B0A04020102020204" pitchFamily="34" charset="0"/>
              </a:rPr>
              <a:t> in 1950? (</a:t>
            </a:r>
            <a:r>
              <a:rPr lang="en-US" sz="2400" dirty="0" err="1">
                <a:latin typeface="Arial Black" panose="020B0A04020102020204" pitchFamily="34" charset="0"/>
              </a:rPr>
              <a:t>dus</a:t>
            </a:r>
            <a:r>
              <a:rPr lang="en-US" sz="2400" dirty="0">
                <a:latin typeface="Arial Black" panose="020B0A04020102020204" pitchFamily="34" charset="0"/>
              </a:rPr>
              <a:t> </a:t>
            </a:r>
            <a:r>
              <a:rPr lang="en-US" sz="2400" dirty="0" err="1">
                <a:latin typeface="Arial Black" panose="020B0A04020102020204" pitchFamily="34" charset="0"/>
              </a:rPr>
              <a:t>zonder</a:t>
            </a:r>
            <a:r>
              <a:rPr lang="en-US" sz="2400" dirty="0">
                <a:latin typeface="Arial Black" panose="020B0A04020102020204" pitchFamily="34" charset="0"/>
              </a:rPr>
              <a:t> wet die het </a:t>
            </a:r>
            <a:r>
              <a:rPr lang="en-US" sz="2400" dirty="0" err="1">
                <a:latin typeface="Arial Black" panose="020B0A04020102020204" pitchFamily="34" charset="0"/>
              </a:rPr>
              <a:t>bezit</a:t>
            </a:r>
            <a:r>
              <a:rPr lang="en-US" sz="2400" dirty="0">
                <a:latin typeface="Arial Black" panose="020B0A04020102020204" pitchFamily="34" charset="0"/>
              </a:rPr>
              <a:t> van </a:t>
            </a:r>
            <a:r>
              <a:rPr lang="en-US" sz="2400" dirty="0" err="1">
                <a:latin typeface="Arial Black" panose="020B0A04020102020204" pitchFamily="34" charset="0"/>
              </a:rPr>
              <a:t>een</a:t>
            </a:r>
            <a:r>
              <a:rPr lang="en-US" sz="2400" dirty="0">
                <a:latin typeface="Arial Black" panose="020B0A04020102020204" pitchFamily="34" charset="0"/>
              </a:rPr>
              <a:t> </a:t>
            </a:r>
            <a:r>
              <a:rPr lang="en-US" sz="2400" dirty="0" err="1">
                <a:latin typeface="Arial Black" panose="020B0A04020102020204" pitchFamily="34" charset="0"/>
              </a:rPr>
              <a:t>ander</a:t>
            </a:r>
            <a:r>
              <a:rPr lang="en-US" sz="2400" dirty="0">
                <a:latin typeface="Arial Black" panose="020B0A04020102020204" pitchFamily="34" charset="0"/>
              </a:rPr>
              <a:t> </a:t>
            </a:r>
            <a:r>
              <a:rPr lang="en-US" sz="2400" dirty="0" err="1">
                <a:latin typeface="Arial Black" panose="020B0A04020102020204" pitchFamily="34" charset="0"/>
              </a:rPr>
              <a:t>persoon</a:t>
            </a:r>
            <a:r>
              <a:rPr lang="en-US" sz="2400" dirty="0">
                <a:latin typeface="Arial Black" panose="020B0A04020102020204" pitchFamily="34" charset="0"/>
              </a:rPr>
              <a:t> </a:t>
            </a:r>
            <a:r>
              <a:rPr lang="en-US" sz="2400" dirty="0" err="1">
                <a:latin typeface="Arial Black" panose="020B0A04020102020204" pitchFamily="34" charset="0"/>
              </a:rPr>
              <a:t>verbood</a:t>
            </a:r>
            <a:r>
              <a:rPr lang="en-US" sz="2400" dirty="0">
                <a:latin typeface="Arial Black" panose="020B0A04020102020204" pitchFamily="34" charset="0"/>
              </a:rPr>
              <a:t>). </a:t>
            </a:r>
            <a:endParaRPr lang="nl-NL" sz="2400" dirty="0">
              <a:latin typeface="Arial Black" panose="020B0A04020102020204" pitchFamily="34" charset="0"/>
            </a:endParaRPr>
          </a:p>
        </p:txBody>
      </p:sp>
      <p:sp>
        <p:nvSpPr>
          <p:cNvPr id="3" name="Tijdelijke aanduiding voor inhoud 2">
            <a:extLst>
              <a:ext uri="{FF2B5EF4-FFF2-40B4-BE49-F238E27FC236}">
                <a16:creationId xmlns:a16="http://schemas.microsoft.com/office/drawing/2014/main" id="{CAD4C4D5-1988-4359-A816-88B0427E92C3}"/>
              </a:ext>
            </a:extLst>
          </p:cNvPr>
          <p:cNvSpPr>
            <a:spLocks noGrp="1"/>
          </p:cNvSpPr>
          <p:nvPr>
            <p:ph idx="1"/>
          </p:nvPr>
        </p:nvSpPr>
        <p:spPr>
          <a:xfrm>
            <a:off x="2152650" y="2485230"/>
            <a:ext cx="7886700" cy="4351338"/>
          </a:xfrm>
        </p:spPr>
        <p:txBody>
          <a:bodyPr>
            <a:normAutofit/>
          </a:bodyPr>
          <a:lstStyle/>
          <a:p>
            <a:endParaRPr lang="en-US" dirty="0"/>
          </a:p>
          <a:p>
            <a:endParaRPr lang="en-US" dirty="0"/>
          </a:p>
          <a:p>
            <a:pPr marL="0" indent="0">
              <a:buNone/>
            </a:pPr>
            <a:r>
              <a:rPr lang="en-US" sz="2400" dirty="0"/>
              <a:t>8 A		58</a:t>
            </a:r>
          </a:p>
          <a:p>
            <a:pPr marL="0" indent="0">
              <a:buNone/>
            </a:pPr>
            <a:r>
              <a:rPr lang="en-US" sz="2400" dirty="0"/>
              <a:t>8 B		98</a:t>
            </a:r>
          </a:p>
          <a:p>
            <a:pPr marL="0" indent="0">
              <a:buNone/>
            </a:pPr>
            <a:r>
              <a:rPr lang="en-US" sz="2400" dirty="0"/>
              <a:t>8 C		138</a:t>
            </a:r>
            <a:endParaRPr lang="nl-NL" sz="2400" dirty="0"/>
          </a:p>
        </p:txBody>
      </p:sp>
    </p:spTree>
    <p:extLst>
      <p:ext uri="{BB962C8B-B14F-4D97-AF65-F5344CB8AC3E}">
        <p14:creationId xmlns:p14="http://schemas.microsoft.com/office/powerpoint/2010/main" val="208013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573A836-ACE9-6AC9-3EC9-7DFDBD83F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271059"/>
            <a:ext cx="12259366" cy="6315881"/>
          </a:xfrm>
          <a:prstGeom prst="rect">
            <a:avLst/>
          </a:prstGeom>
        </p:spPr>
      </p:pic>
      <p:sp>
        <p:nvSpPr>
          <p:cNvPr id="3" name="Tekstvak 2">
            <a:extLst>
              <a:ext uri="{FF2B5EF4-FFF2-40B4-BE49-F238E27FC236}">
                <a16:creationId xmlns:a16="http://schemas.microsoft.com/office/drawing/2014/main" id="{6290677B-3FDA-E6C9-8059-59BE5ED50C88}"/>
              </a:ext>
            </a:extLst>
          </p:cNvPr>
          <p:cNvSpPr txBox="1"/>
          <p:nvPr/>
        </p:nvSpPr>
        <p:spPr>
          <a:xfrm>
            <a:off x="2063552" y="5301208"/>
            <a:ext cx="8748464" cy="707886"/>
          </a:xfrm>
          <a:prstGeom prst="rect">
            <a:avLst/>
          </a:prstGeom>
          <a:noFill/>
        </p:spPr>
        <p:txBody>
          <a:bodyPr wrap="square">
            <a:spAutoFit/>
          </a:bodyPr>
          <a:lstStyle/>
          <a:p>
            <a:r>
              <a:rPr lang="en-US" sz="2000" b="1" dirty="0">
                <a:solidFill>
                  <a:schemeClr val="bg1"/>
                </a:solidFill>
                <a:latin typeface="Calibri" panose="020F0502020204030204" pitchFamily="34" charset="0"/>
                <a:cs typeface="Calibri" panose="020F0502020204030204" pitchFamily="34" charset="0"/>
              </a:rPr>
              <a:t>8C. In 1950 </a:t>
            </a:r>
            <a:r>
              <a:rPr lang="en-US" sz="2000" b="1" dirty="0" err="1">
                <a:solidFill>
                  <a:schemeClr val="bg1"/>
                </a:solidFill>
                <a:latin typeface="Calibri" panose="020F0502020204030204" pitchFamily="34" charset="0"/>
                <a:cs typeface="Calibri" panose="020F0502020204030204" pitchFamily="34" charset="0"/>
              </a:rPr>
              <a:t>waren</a:t>
            </a:r>
            <a:r>
              <a:rPr lang="en-US" sz="2000" b="1" dirty="0">
                <a:solidFill>
                  <a:schemeClr val="bg1"/>
                </a:solidFill>
                <a:latin typeface="Calibri" panose="020F0502020204030204" pitchFamily="34" charset="0"/>
                <a:cs typeface="Calibri" panose="020F0502020204030204" pitchFamily="34" charset="0"/>
              </a:rPr>
              <a:t> er in 138 </a:t>
            </a:r>
            <a:r>
              <a:rPr lang="en-US" sz="2000" b="1" dirty="0" err="1">
                <a:solidFill>
                  <a:schemeClr val="bg1"/>
                </a:solidFill>
                <a:latin typeface="Calibri" panose="020F0502020204030204" pitchFamily="34" charset="0"/>
                <a:cs typeface="Calibri" panose="020F0502020204030204" pitchFamily="34" charset="0"/>
              </a:rPr>
              <a:t>landen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geen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wetten</a:t>
            </a:r>
            <a:r>
              <a:rPr lang="en-US" sz="2000" b="1" dirty="0">
                <a:solidFill>
                  <a:schemeClr val="bg1"/>
                </a:solidFill>
                <a:latin typeface="Calibri" panose="020F0502020204030204" pitchFamily="34" charset="0"/>
                <a:cs typeface="Calibri" panose="020F0502020204030204" pitchFamily="34" charset="0"/>
              </a:rPr>
              <a:t> die het </a:t>
            </a:r>
            <a:r>
              <a:rPr lang="en-US" sz="2000" b="1" dirty="0" err="1">
                <a:solidFill>
                  <a:schemeClr val="bg1"/>
                </a:solidFill>
                <a:latin typeface="Calibri" panose="020F0502020204030204" pitchFamily="34" charset="0"/>
                <a:cs typeface="Calibri" panose="020F0502020204030204" pitchFamily="34" charset="0"/>
              </a:rPr>
              <a:t>bezit</a:t>
            </a:r>
            <a:r>
              <a:rPr lang="en-US" sz="2000" b="1" dirty="0">
                <a:solidFill>
                  <a:schemeClr val="bg1"/>
                </a:solidFill>
                <a:latin typeface="Calibri" panose="020F0502020204030204" pitchFamily="34" charset="0"/>
                <a:cs typeface="Calibri" panose="020F0502020204030204" pitchFamily="34" charset="0"/>
              </a:rPr>
              <a:t> van </a:t>
            </a:r>
            <a:r>
              <a:rPr lang="en-US" sz="2000" b="1" dirty="0" err="1">
                <a:solidFill>
                  <a:schemeClr val="bg1"/>
                </a:solidFill>
                <a:latin typeface="Calibri" panose="020F0502020204030204" pitchFamily="34" charset="0"/>
                <a:cs typeface="Calibri" panose="020F0502020204030204" pitchFamily="34" charset="0"/>
              </a:rPr>
              <a:t>een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andere</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persoon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verboden</a:t>
            </a:r>
            <a:r>
              <a:rPr lang="en-US" sz="2000" b="1" dirty="0">
                <a:solidFill>
                  <a:schemeClr val="bg1"/>
                </a:solidFill>
                <a:latin typeface="Calibri" panose="020F0502020204030204" pitchFamily="34" charset="0"/>
                <a:cs typeface="Calibri" panose="020F0502020204030204" pitchFamily="34" charset="0"/>
              </a:rPr>
              <a:t>. </a:t>
            </a:r>
            <a:endParaRPr lang="nl-NL"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392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06DCC69-85EC-4B8A-96C4-3997535AAEC2}"/>
              </a:ext>
            </a:extLst>
          </p:cNvPr>
          <p:cNvPicPr>
            <a:picLocks noChangeAspect="1"/>
          </p:cNvPicPr>
          <p:nvPr/>
        </p:nvPicPr>
        <p:blipFill>
          <a:blip r:embed="rId3"/>
          <a:stretch>
            <a:fillRect/>
          </a:stretch>
        </p:blipFill>
        <p:spPr>
          <a:xfrm>
            <a:off x="1524000" y="897827"/>
            <a:ext cx="9172024" cy="5279136"/>
          </a:xfrm>
          <a:prstGeom prst="rect">
            <a:avLst/>
          </a:prstGeom>
        </p:spPr>
      </p:pic>
    </p:spTree>
    <p:extLst>
      <p:ext uri="{BB962C8B-B14F-4D97-AF65-F5344CB8AC3E}">
        <p14:creationId xmlns:p14="http://schemas.microsoft.com/office/powerpoint/2010/main" val="3012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5D2E9D0-B70B-4483-BFD5-C3FBC63FB843}"/>
              </a:ext>
            </a:extLst>
          </p:cNvPr>
          <p:cNvPicPr>
            <a:picLocks noChangeAspect="1"/>
          </p:cNvPicPr>
          <p:nvPr/>
        </p:nvPicPr>
        <p:blipFill>
          <a:blip r:embed="rId2"/>
          <a:stretch>
            <a:fillRect/>
          </a:stretch>
        </p:blipFill>
        <p:spPr>
          <a:xfrm>
            <a:off x="1847528" y="1896349"/>
            <a:ext cx="2890534" cy="2890534"/>
          </a:xfrm>
          <a:prstGeom prst="rect">
            <a:avLst/>
          </a:prstGeom>
        </p:spPr>
      </p:pic>
      <p:pic>
        <p:nvPicPr>
          <p:cNvPr id="3" name="Afbeelding 2">
            <a:extLst>
              <a:ext uri="{FF2B5EF4-FFF2-40B4-BE49-F238E27FC236}">
                <a16:creationId xmlns:a16="http://schemas.microsoft.com/office/drawing/2014/main" id="{E326B54E-09C2-6DE2-6F38-F0FB94081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36" y="1877318"/>
            <a:ext cx="4655046" cy="3103364"/>
          </a:xfrm>
          <a:prstGeom prst="rect">
            <a:avLst/>
          </a:prstGeom>
        </p:spPr>
      </p:pic>
    </p:spTree>
    <p:extLst>
      <p:ext uri="{BB962C8B-B14F-4D97-AF65-F5344CB8AC3E}">
        <p14:creationId xmlns:p14="http://schemas.microsoft.com/office/powerpoint/2010/main" val="27337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D67A3-41B1-44BA-BDAB-3F6B4B331BEA}"/>
              </a:ext>
            </a:extLst>
          </p:cNvPr>
          <p:cNvSpPr>
            <a:spLocks noGrp="1"/>
          </p:cNvSpPr>
          <p:nvPr>
            <p:ph type="title"/>
          </p:nvPr>
        </p:nvSpPr>
        <p:spPr>
          <a:xfrm>
            <a:off x="2152650" y="1196753"/>
            <a:ext cx="8407846" cy="1325563"/>
          </a:xfrm>
        </p:spPr>
        <p:txBody>
          <a:bodyPr>
            <a:normAutofit/>
          </a:bodyPr>
          <a:lstStyle/>
          <a:p>
            <a:r>
              <a:rPr lang="en-US" sz="2400" b="1" dirty="0">
                <a:latin typeface="Arial" panose="020B0604020202020204" pitchFamily="34" charset="0"/>
                <a:cs typeface="Arial" panose="020B0604020202020204" pitchFamily="34" charset="0"/>
              </a:rPr>
              <a:t>9. </a:t>
            </a:r>
            <a:r>
              <a:rPr lang="nl-NL" sz="2400" b="1" dirty="0">
                <a:solidFill>
                  <a:srgbClr val="202020"/>
                </a:solidFill>
                <a:latin typeface="Arial" panose="020B0604020202020204" pitchFamily="34" charset="0"/>
                <a:cs typeface="Arial" panose="020B0604020202020204" pitchFamily="34" charset="0"/>
              </a:rPr>
              <a:t>Welk land deed als eerste land van de G7 (een groep van grote geïndustrialiseerde landen) haar kolencentrales in de ban vorige maand? </a:t>
            </a:r>
            <a:endParaRPr lang="nl-NL" sz="2400" b="1" dirty="0">
              <a:latin typeface="Arial" panose="020B06040202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2C343723-F6C6-4867-A6EC-0CAAD6CB5E65}"/>
              </a:ext>
            </a:extLst>
          </p:cNvPr>
          <p:cNvSpPr>
            <a:spLocks noGrp="1"/>
          </p:cNvSpPr>
          <p:nvPr>
            <p:ph idx="1"/>
          </p:nvPr>
        </p:nvSpPr>
        <p:spPr>
          <a:xfrm>
            <a:off x="2279577" y="3140968"/>
            <a:ext cx="6690257" cy="2695154"/>
          </a:xfrm>
        </p:spPr>
        <p:txBody>
          <a:bodyPr/>
          <a:lstStyle/>
          <a:p>
            <a:pPr marL="0" indent="0">
              <a:buNone/>
            </a:pPr>
            <a:endParaRPr lang="nl-NL" sz="3000" dirty="0"/>
          </a:p>
          <a:p>
            <a:pPr marL="0" indent="0">
              <a:buNone/>
            </a:pPr>
            <a:r>
              <a:rPr lang="nl-NL" sz="2400" dirty="0"/>
              <a:t>9 A		Verenigd Koninkrijk</a:t>
            </a:r>
          </a:p>
          <a:p>
            <a:pPr marL="0" indent="0">
              <a:buNone/>
            </a:pPr>
            <a:r>
              <a:rPr lang="nl-NL" sz="2400" dirty="0"/>
              <a:t>9 B		Duitsland</a:t>
            </a:r>
          </a:p>
          <a:p>
            <a:pPr marL="0" indent="0">
              <a:buNone/>
            </a:pPr>
            <a:r>
              <a:rPr lang="nl-NL" sz="2400" dirty="0"/>
              <a:t>9 C		Canada</a:t>
            </a:r>
          </a:p>
        </p:txBody>
      </p:sp>
    </p:spTree>
    <p:extLst>
      <p:ext uri="{BB962C8B-B14F-4D97-AF65-F5344CB8AC3E}">
        <p14:creationId xmlns:p14="http://schemas.microsoft.com/office/powerpoint/2010/main" val="198657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777255-6634-FF09-2365-5E49C1875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76" y="-1323528"/>
            <a:ext cx="8604448" cy="8402902"/>
          </a:xfrm>
          <a:prstGeom prst="rect">
            <a:avLst/>
          </a:prstGeom>
        </p:spPr>
      </p:pic>
      <p:sp>
        <p:nvSpPr>
          <p:cNvPr id="3" name="Tekstvak 2">
            <a:extLst>
              <a:ext uri="{FF2B5EF4-FFF2-40B4-BE49-F238E27FC236}">
                <a16:creationId xmlns:a16="http://schemas.microsoft.com/office/drawing/2014/main" id="{01360D24-7C04-A792-5FA7-44B744E43D1F}"/>
              </a:ext>
            </a:extLst>
          </p:cNvPr>
          <p:cNvSpPr txBox="1"/>
          <p:nvPr/>
        </p:nvSpPr>
        <p:spPr>
          <a:xfrm>
            <a:off x="1793776" y="6470367"/>
            <a:ext cx="9108504" cy="400110"/>
          </a:xfrm>
          <a:prstGeom prst="rect">
            <a:avLst/>
          </a:prstGeom>
          <a:noFill/>
        </p:spPr>
        <p:txBody>
          <a:bodyPr wrap="square">
            <a:spAutoFit/>
          </a:bodyPr>
          <a:lstStyle/>
          <a:p>
            <a:r>
              <a:rPr lang="nl-NL" sz="2000" b="1" dirty="0">
                <a:solidFill>
                  <a:schemeClr val="bg1"/>
                </a:solidFill>
              </a:rPr>
              <a:t>9A. Op 30 september 2024 sloot het Verenigd Koninkrijk haar laatste kolencentrale</a:t>
            </a:r>
            <a:endParaRPr lang="nl-NL"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1361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77F8A78-591B-4AD2-946D-3B6EF1F4AE22}"/>
              </a:ext>
            </a:extLst>
          </p:cNvPr>
          <p:cNvPicPr>
            <a:picLocks noChangeAspect="1"/>
          </p:cNvPicPr>
          <p:nvPr/>
        </p:nvPicPr>
        <p:blipFill>
          <a:blip r:embed="rId2"/>
          <a:stretch>
            <a:fillRect/>
          </a:stretch>
        </p:blipFill>
        <p:spPr>
          <a:xfrm>
            <a:off x="1991544" y="1700808"/>
            <a:ext cx="3003798" cy="3003798"/>
          </a:xfrm>
          <a:prstGeom prst="rect">
            <a:avLst/>
          </a:prstGeom>
        </p:spPr>
      </p:pic>
      <p:pic>
        <p:nvPicPr>
          <p:cNvPr id="5" name="Afbeelding 4">
            <a:extLst>
              <a:ext uri="{FF2B5EF4-FFF2-40B4-BE49-F238E27FC236}">
                <a16:creationId xmlns:a16="http://schemas.microsoft.com/office/drawing/2014/main" id="{7264B91B-05B6-D9EC-386E-B56D288880E2}"/>
              </a:ext>
            </a:extLst>
          </p:cNvPr>
          <p:cNvPicPr>
            <a:picLocks noChangeAspect="1"/>
          </p:cNvPicPr>
          <p:nvPr/>
        </p:nvPicPr>
        <p:blipFill>
          <a:blip r:embed="rId3"/>
          <a:stretch>
            <a:fillRect/>
          </a:stretch>
        </p:blipFill>
        <p:spPr>
          <a:xfrm>
            <a:off x="5205762" y="1634601"/>
            <a:ext cx="4964401" cy="3296673"/>
          </a:xfrm>
          <a:prstGeom prst="rect">
            <a:avLst/>
          </a:prstGeom>
        </p:spPr>
      </p:pic>
    </p:spTree>
    <p:extLst>
      <p:ext uri="{BB962C8B-B14F-4D97-AF65-F5344CB8AC3E}">
        <p14:creationId xmlns:p14="http://schemas.microsoft.com/office/powerpoint/2010/main" val="222102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3D926-C16A-4CB5-9852-E3DE2B9980AB}"/>
              </a:ext>
            </a:extLst>
          </p:cNvPr>
          <p:cNvSpPr>
            <a:spLocks noGrp="1"/>
          </p:cNvSpPr>
          <p:nvPr>
            <p:ph type="title"/>
          </p:nvPr>
        </p:nvSpPr>
        <p:spPr>
          <a:xfrm>
            <a:off x="2152650" y="980729"/>
            <a:ext cx="7886700" cy="1325563"/>
          </a:xfrm>
        </p:spPr>
        <p:txBody>
          <a:bodyPr>
            <a:noAutofit/>
          </a:bodyPr>
          <a:lstStyle/>
          <a:p>
            <a:r>
              <a:rPr lang="en-US" sz="2400" dirty="0">
                <a:latin typeface="Arial Black" panose="020B0A04020102020204" pitchFamily="34" charset="0"/>
              </a:rPr>
              <a:t>10. </a:t>
            </a:r>
            <a:r>
              <a:rPr lang="en-US" sz="2400" dirty="0" err="1">
                <a:latin typeface="Arial Black" panose="020B0A04020102020204" pitchFamily="34" charset="0"/>
              </a:rPr>
              <a:t>Hoeveel</a:t>
            </a:r>
            <a:r>
              <a:rPr lang="en-US" sz="2400" dirty="0">
                <a:latin typeface="Arial Black" panose="020B0A04020102020204" pitchFamily="34" charset="0"/>
              </a:rPr>
              <a:t> </a:t>
            </a:r>
            <a:r>
              <a:rPr lang="en-US" sz="2400" dirty="0" err="1">
                <a:latin typeface="Arial Black" panose="020B0A04020102020204" pitchFamily="34" charset="0"/>
              </a:rPr>
              <a:t>landen</a:t>
            </a:r>
            <a:r>
              <a:rPr lang="en-US" sz="2400" dirty="0">
                <a:latin typeface="Arial Black" panose="020B0A04020102020204" pitchFamily="34" charset="0"/>
              </a:rPr>
              <a:t> (</a:t>
            </a:r>
            <a:r>
              <a:rPr lang="en-US" sz="2400" dirty="0" err="1">
                <a:latin typeface="Arial Black" panose="020B0A04020102020204" pitchFamily="34" charset="0"/>
              </a:rPr>
              <a:t>vd</a:t>
            </a:r>
            <a:r>
              <a:rPr lang="en-US" sz="2400" dirty="0">
                <a:latin typeface="Arial Black" panose="020B0A04020102020204" pitchFamily="34" charset="0"/>
              </a:rPr>
              <a:t>. 195) </a:t>
            </a:r>
            <a:r>
              <a:rPr lang="en-US" sz="2400" dirty="0" err="1">
                <a:latin typeface="Arial Black" panose="020B0A04020102020204" pitchFamily="34" charset="0"/>
              </a:rPr>
              <a:t>kennen</a:t>
            </a:r>
            <a:r>
              <a:rPr lang="en-US" sz="2400" dirty="0">
                <a:latin typeface="Arial Black" panose="020B0A04020102020204" pitchFamily="34" charset="0"/>
              </a:rPr>
              <a:t> </a:t>
            </a:r>
            <a:r>
              <a:rPr lang="en-US" sz="2400" dirty="0" err="1">
                <a:latin typeface="Arial Black" panose="020B0A04020102020204" pitchFamily="34" charset="0"/>
              </a:rPr>
              <a:t>een</a:t>
            </a:r>
            <a:r>
              <a:rPr lang="en-US" sz="2400" dirty="0">
                <a:latin typeface="Arial Black" panose="020B0A04020102020204" pitchFamily="34" charset="0"/>
              </a:rPr>
              <a:t> of </a:t>
            </a:r>
            <a:r>
              <a:rPr lang="en-US" sz="2400" dirty="0" err="1">
                <a:latin typeface="Arial Black" panose="020B0A04020102020204" pitchFamily="34" charset="0"/>
              </a:rPr>
              <a:t>andere</a:t>
            </a:r>
            <a:r>
              <a:rPr lang="en-US" sz="2400" dirty="0">
                <a:latin typeface="Arial Black" panose="020B0A04020102020204" pitchFamily="34" charset="0"/>
              </a:rPr>
              <a:t> </a:t>
            </a:r>
            <a:r>
              <a:rPr lang="en-US" sz="2400" dirty="0" err="1">
                <a:latin typeface="Arial Black" panose="020B0A04020102020204" pitchFamily="34" charset="0"/>
              </a:rPr>
              <a:t>vorm</a:t>
            </a:r>
            <a:r>
              <a:rPr lang="en-US" sz="2400" dirty="0">
                <a:latin typeface="Arial Black" panose="020B0A04020102020204" pitchFamily="34" charset="0"/>
              </a:rPr>
              <a:t> van </a:t>
            </a:r>
            <a:r>
              <a:rPr lang="en-US" sz="2400" dirty="0" err="1">
                <a:latin typeface="Arial Black" panose="020B0A04020102020204" pitchFamily="34" charset="0"/>
              </a:rPr>
              <a:t>sociale</a:t>
            </a:r>
            <a:r>
              <a:rPr lang="en-US" sz="2400" dirty="0">
                <a:latin typeface="Arial Black" panose="020B0A04020102020204" pitchFamily="34" charset="0"/>
              </a:rPr>
              <a:t> </a:t>
            </a:r>
            <a:r>
              <a:rPr lang="en-US" sz="2400" dirty="0" err="1">
                <a:latin typeface="Arial Black" panose="020B0A04020102020204" pitchFamily="34" charset="0"/>
              </a:rPr>
              <a:t>zekerheid</a:t>
            </a:r>
            <a:r>
              <a:rPr lang="en-US" sz="2400" dirty="0">
                <a:latin typeface="Arial Black" panose="020B0A04020102020204" pitchFamily="34" charset="0"/>
              </a:rPr>
              <a:t> (</a:t>
            </a:r>
            <a:r>
              <a:rPr lang="en-US" sz="2400" dirty="0" err="1">
                <a:latin typeface="Arial Black" panose="020B0A04020102020204" pitchFamily="34" charset="0"/>
              </a:rPr>
              <a:t>uitkering</a:t>
            </a:r>
            <a:r>
              <a:rPr lang="en-US" sz="2400" dirty="0">
                <a:latin typeface="Arial Black" panose="020B0A04020102020204" pitchFamily="34" charset="0"/>
              </a:rPr>
              <a:t>) </a:t>
            </a:r>
            <a:r>
              <a:rPr lang="en-US" sz="2400" dirty="0" err="1">
                <a:latin typeface="Arial Black" panose="020B0A04020102020204" pitchFamily="34" charset="0"/>
              </a:rPr>
              <a:t>voor</a:t>
            </a:r>
            <a:r>
              <a:rPr lang="en-US" sz="2400" dirty="0">
                <a:latin typeface="Arial Black" panose="020B0A04020102020204" pitchFamily="34" charset="0"/>
              </a:rPr>
              <a:t> </a:t>
            </a:r>
            <a:r>
              <a:rPr lang="en-US" sz="2400" dirty="0" err="1">
                <a:latin typeface="Arial Black" panose="020B0A04020102020204" pitchFamily="34" charset="0"/>
              </a:rPr>
              <a:t>mensen</a:t>
            </a:r>
            <a:r>
              <a:rPr lang="en-US" sz="2400" dirty="0">
                <a:latin typeface="Arial Black" panose="020B0A04020102020204" pitchFamily="34" charset="0"/>
              </a:rPr>
              <a:t> met </a:t>
            </a:r>
            <a:r>
              <a:rPr lang="en-US" sz="2400" dirty="0" err="1">
                <a:latin typeface="Arial Black" panose="020B0A04020102020204" pitchFamily="34" charset="0"/>
              </a:rPr>
              <a:t>een</a:t>
            </a:r>
            <a:r>
              <a:rPr lang="en-US" sz="2400" dirty="0">
                <a:latin typeface="Arial Black" panose="020B0A04020102020204" pitchFamily="34" charset="0"/>
              </a:rPr>
              <a:t> </a:t>
            </a:r>
            <a:r>
              <a:rPr lang="en-US" sz="2400" dirty="0" err="1">
                <a:latin typeface="Arial Black" panose="020B0A04020102020204" pitchFamily="34" charset="0"/>
              </a:rPr>
              <a:t>beperking</a:t>
            </a:r>
            <a:r>
              <a:rPr lang="en-US" sz="2400" dirty="0">
                <a:latin typeface="Arial Black" panose="020B0A04020102020204" pitchFamily="34" charset="0"/>
              </a:rPr>
              <a:t>?  </a:t>
            </a:r>
            <a:endParaRPr lang="nl-NL" sz="2400" dirty="0"/>
          </a:p>
        </p:txBody>
      </p:sp>
      <p:sp>
        <p:nvSpPr>
          <p:cNvPr id="3" name="Tijdelijke aanduiding voor inhoud 2">
            <a:extLst>
              <a:ext uri="{FF2B5EF4-FFF2-40B4-BE49-F238E27FC236}">
                <a16:creationId xmlns:a16="http://schemas.microsoft.com/office/drawing/2014/main" id="{22E72D31-6A52-48D6-8A5C-34995AC1A13A}"/>
              </a:ext>
            </a:extLst>
          </p:cNvPr>
          <p:cNvSpPr>
            <a:spLocks noGrp="1"/>
          </p:cNvSpPr>
          <p:nvPr>
            <p:ph idx="1"/>
          </p:nvPr>
        </p:nvSpPr>
        <p:spPr>
          <a:xfrm>
            <a:off x="2152650" y="2564905"/>
            <a:ext cx="7831782" cy="3035995"/>
          </a:xfrm>
        </p:spPr>
        <p:txBody>
          <a:bodyPr>
            <a:normAutofit/>
          </a:bodyPr>
          <a:lstStyle/>
          <a:p>
            <a:endParaRPr lang="sv-SE" dirty="0"/>
          </a:p>
          <a:p>
            <a:endParaRPr lang="sv-SE" sz="2400" dirty="0"/>
          </a:p>
          <a:p>
            <a:pPr marL="0" indent="0">
              <a:buNone/>
            </a:pPr>
            <a:r>
              <a:rPr lang="sv-SE" sz="2400" dirty="0"/>
              <a:t>10 A 		180 landen</a:t>
            </a:r>
          </a:p>
          <a:p>
            <a:pPr marL="0" indent="0">
              <a:buNone/>
            </a:pPr>
            <a:r>
              <a:rPr lang="sv-SE" sz="2400" dirty="0"/>
              <a:t>10 B		140 landen</a:t>
            </a:r>
          </a:p>
          <a:p>
            <a:pPr marL="0" indent="0">
              <a:buNone/>
            </a:pPr>
            <a:r>
              <a:rPr lang="sv-SE" sz="2400" dirty="0"/>
              <a:t>10 C		100 landen</a:t>
            </a:r>
            <a:endParaRPr lang="nl-NL" sz="2400" dirty="0"/>
          </a:p>
        </p:txBody>
      </p:sp>
    </p:spTree>
    <p:extLst>
      <p:ext uri="{BB962C8B-B14F-4D97-AF65-F5344CB8AC3E}">
        <p14:creationId xmlns:p14="http://schemas.microsoft.com/office/powerpoint/2010/main" val="424932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DDBB1E-B002-7C17-E426-0788F5367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3" y="167859"/>
            <a:ext cx="11753874" cy="6522281"/>
          </a:xfrm>
          <a:prstGeom prst="rect">
            <a:avLst/>
          </a:prstGeom>
        </p:spPr>
      </p:pic>
      <p:sp>
        <p:nvSpPr>
          <p:cNvPr id="3" name="Tekstvak 2">
            <a:extLst>
              <a:ext uri="{FF2B5EF4-FFF2-40B4-BE49-F238E27FC236}">
                <a16:creationId xmlns:a16="http://schemas.microsoft.com/office/drawing/2014/main" id="{C4861B12-713B-2DC2-A024-681459772BE3}"/>
              </a:ext>
            </a:extLst>
          </p:cNvPr>
          <p:cNvSpPr txBox="1"/>
          <p:nvPr/>
        </p:nvSpPr>
        <p:spPr>
          <a:xfrm>
            <a:off x="1703512" y="5445224"/>
            <a:ext cx="8208912" cy="707886"/>
          </a:xfrm>
          <a:prstGeom prst="rect">
            <a:avLst/>
          </a:prstGeom>
          <a:noFill/>
        </p:spPr>
        <p:txBody>
          <a:bodyPr wrap="square">
            <a:spAutoFit/>
          </a:bodyPr>
          <a:lstStyle/>
          <a:p>
            <a:r>
              <a:rPr lang="en-US" sz="2000" b="1" dirty="0">
                <a:latin typeface="Calibri" panose="020F0502020204030204" pitchFamily="34" charset="0"/>
                <a:ea typeface="Verdana" panose="020B0604030504040204" pitchFamily="34" charset="0"/>
                <a:cs typeface="Calibri" panose="020F0502020204030204" pitchFamily="34" charset="0"/>
              </a:rPr>
              <a:t>10A. 180 </a:t>
            </a:r>
            <a:r>
              <a:rPr lang="en-US" sz="2000" b="1" dirty="0" err="1">
                <a:latin typeface="Calibri" panose="020F0502020204030204" pitchFamily="34" charset="0"/>
                <a:ea typeface="Verdana" panose="020B0604030504040204" pitchFamily="34" charset="0"/>
                <a:cs typeface="Calibri" panose="020F0502020204030204" pitchFamily="34" charset="0"/>
              </a:rPr>
              <a:t>landen</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kennen</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een</a:t>
            </a:r>
            <a:r>
              <a:rPr lang="en-US" sz="2000" b="1" dirty="0">
                <a:latin typeface="Calibri" panose="020F0502020204030204" pitchFamily="34" charset="0"/>
                <a:ea typeface="Verdana" panose="020B0604030504040204" pitchFamily="34" charset="0"/>
                <a:cs typeface="Calibri" panose="020F0502020204030204" pitchFamily="34" charset="0"/>
              </a:rPr>
              <a:t> of </a:t>
            </a:r>
            <a:r>
              <a:rPr lang="en-US" sz="2000" b="1" dirty="0" err="1">
                <a:latin typeface="Calibri" panose="020F0502020204030204" pitchFamily="34" charset="0"/>
                <a:ea typeface="Verdana" panose="020B0604030504040204" pitchFamily="34" charset="0"/>
                <a:cs typeface="Calibri" panose="020F0502020204030204" pitchFamily="34" charset="0"/>
              </a:rPr>
              <a:t>andere</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vorm</a:t>
            </a:r>
            <a:r>
              <a:rPr lang="en-US" sz="2000" b="1" dirty="0">
                <a:latin typeface="Calibri" panose="020F0502020204030204" pitchFamily="34" charset="0"/>
                <a:ea typeface="Verdana" panose="020B0604030504040204" pitchFamily="34" charset="0"/>
                <a:cs typeface="Calibri" panose="020F0502020204030204" pitchFamily="34" charset="0"/>
              </a:rPr>
              <a:t> van </a:t>
            </a:r>
            <a:r>
              <a:rPr lang="en-US" sz="2000" b="1" dirty="0" err="1">
                <a:latin typeface="Calibri" panose="020F0502020204030204" pitchFamily="34" charset="0"/>
                <a:ea typeface="Verdana" panose="020B0604030504040204" pitchFamily="34" charset="0"/>
                <a:cs typeface="Calibri" panose="020F0502020204030204" pitchFamily="34" charset="0"/>
              </a:rPr>
              <a:t>sociale</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zekerheid</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uitkering</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voor</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mensen</a:t>
            </a:r>
            <a:r>
              <a:rPr lang="en-US" sz="2000" b="1" dirty="0">
                <a:latin typeface="Calibri" panose="020F0502020204030204" pitchFamily="34" charset="0"/>
                <a:ea typeface="Verdana" panose="020B0604030504040204" pitchFamily="34" charset="0"/>
                <a:cs typeface="Calibri" panose="020F0502020204030204" pitchFamily="34" charset="0"/>
              </a:rPr>
              <a:t> met </a:t>
            </a:r>
            <a:r>
              <a:rPr lang="en-US" sz="2000" b="1" dirty="0" err="1">
                <a:latin typeface="Calibri" panose="020F0502020204030204" pitchFamily="34" charset="0"/>
                <a:ea typeface="Verdana" panose="020B0604030504040204" pitchFamily="34" charset="0"/>
                <a:cs typeface="Calibri" panose="020F0502020204030204" pitchFamily="34" charset="0"/>
              </a:rPr>
              <a:t>een</a:t>
            </a:r>
            <a:r>
              <a:rPr lang="en-US" sz="2000" b="1" dirty="0">
                <a:latin typeface="Calibri" panose="020F0502020204030204" pitchFamily="34" charset="0"/>
                <a:ea typeface="Verdana" panose="020B0604030504040204" pitchFamily="34" charset="0"/>
                <a:cs typeface="Calibri" panose="020F0502020204030204" pitchFamily="34" charset="0"/>
              </a:rPr>
              <a:t> </a:t>
            </a:r>
            <a:r>
              <a:rPr lang="en-US" sz="2000" b="1" dirty="0" err="1">
                <a:latin typeface="Calibri" panose="020F0502020204030204" pitchFamily="34" charset="0"/>
                <a:ea typeface="Verdana" panose="020B0604030504040204" pitchFamily="34" charset="0"/>
                <a:cs typeface="Calibri" panose="020F0502020204030204" pitchFamily="34" charset="0"/>
              </a:rPr>
              <a:t>beperking</a:t>
            </a:r>
            <a:r>
              <a:rPr lang="en-US" sz="2000" b="1" dirty="0">
                <a:latin typeface="Calibri" panose="020F0502020204030204" pitchFamily="34" charset="0"/>
                <a:ea typeface="Verdana" panose="020B0604030504040204" pitchFamily="34" charset="0"/>
                <a:cs typeface="Calibri" panose="020F0502020204030204" pitchFamily="34" charset="0"/>
              </a:rPr>
              <a:t> </a:t>
            </a:r>
            <a:endParaRPr lang="nl-NL" sz="2000" b="1" dirty="0">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510224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F3C61B6-44D3-4198-9597-45545BF52265}"/>
              </a:ext>
            </a:extLst>
          </p:cNvPr>
          <p:cNvPicPr>
            <a:picLocks noChangeAspect="1"/>
          </p:cNvPicPr>
          <p:nvPr/>
        </p:nvPicPr>
        <p:blipFill>
          <a:blip r:embed="rId2"/>
          <a:stretch>
            <a:fillRect/>
          </a:stretch>
        </p:blipFill>
        <p:spPr>
          <a:xfrm>
            <a:off x="2063552" y="2035113"/>
            <a:ext cx="2787774" cy="2787774"/>
          </a:xfrm>
          <a:prstGeom prst="rect">
            <a:avLst/>
          </a:prstGeom>
        </p:spPr>
      </p:pic>
      <p:pic>
        <p:nvPicPr>
          <p:cNvPr id="5" name="Afbeelding 4">
            <a:extLst>
              <a:ext uri="{FF2B5EF4-FFF2-40B4-BE49-F238E27FC236}">
                <a16:creationId xmlns:a16="http://schemas.microsoft.com/office/drawing/2014/main" id="{0452383E-BB2E-CE35-3734-BEA2C24E6225}"/>
              </a:ext>
            </a:extLst>
          </p:cNvPr>
          <p:cNvPicPr>
            <a:picLocks noChangeAspect="1"/>
          </p:cNvPicPr>
          <p:nvPr/>
        </p:nvPicPr>
        <p:blipFill>
          <a:blip r:embed="rId3"/>
          <a:stretch>
            <a:fillRect/>
          </a:stretch>
        </p:blipFill>
        <p:spPr>
          <a:xfrm>
            <a:off x="5159896" y="2035114"/>
            <a:ext cx="4786768" cy="2668623"/>
          </a:xfrm>
          <a:prstGeom prst="rect">
            <a:avLst/>
          </a:prstGeom>
        </p:spPr>
      </p:pic>
    </p:spTree>
    <p:extLst>
      <p:ext uri="{BB962C8B-B14F-4D97-AF65-F5344CB8AC3E}">
        <p14:creationId xmlns:p14="http://schemas.microsoft.com/office/powerpoint/2010/main" val="118914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ECE47-EF50-4E8A-8855-B79CE561DB29}"/>
              </a:ext>
            </a:extLst>
          </p:cNvPr>
          <p:cNvSpPr>
            <a:spLocks noGrp="1"/>
          </p:cNvSpPr>
          <p:nvPr>
            <p:ph type="title"/>
          </p:nvPr>
        </p:nvSpPr>
        <p:spPr>
          <a:xfrm>
            <a:off x="2152650" y="1556793"/>
            <a:ext cx="7886700" cy="1325563"/>
          </a:xfrm>
        </p:spPr>
        <p:txBody>
          <a:bodyPr>
            <a:noAutofit/>
          </a:bodyPr>
          <a:lstStyle/>
          <a:p>
            <a:r>
              <a:rPr lang="nl-NL" sz="2400" dirty="0">
                <a:latin typeface="Arial Black" panose="020B0A04020102020204" pitchFamily="34" charset="0"/>
              </a:rPr>
              <a:t>11. In 1990 leefde ongeveer 44% van de stadsbevolking in een sloppenwijk. </a:t>
            </a:r>
            <a:br>
              <a:rPr lang="nl-NL" sz="2400" dirty="0">
                <a:latin typeface="Arial Black" panose="020B0A04020102020204" pitchFamily="34" charset="0"/>
              </a:rPr>
            </a:br>
            <a:r>
              <a:rPr lang="nl-NL" sz="2400" dirty="0">
                <a:latin typeface="Arial Black" panose="020B0A04020102020204" pitchFamily="34" charset="0"/>
              </a:rPr>
              <a:t>Hoe hoog is dat percentage vandaag?</a:t>
            </a:r>
          </a:p>
        </p:txBody>
      </p:sp>
      <p:sp>
        <p:nvSpPr>
          <p:cNvPr id="3" name="Tijdelijke aanduiding voor inhoud 2">
            <a:extLst>
              <a:ext uri="{FF2B5EF4-FFF2-40B4-BE49-F238E27FC236}">
                <a16:creationId xmlns:a16="http://schemas.microsoft.com/office/drawing/2014/main" id="{3B132ACC-EF5B-400D-A8A2-FB325E374C19}"/>
              </a:ext>
            </a:extLst>
          </p:cNvPr>
          <p:cNvSpPr>
            <a:spLocks noGrp="1"/>
          </p:cNvSpPr>
          <p:nvPr>
            <p:ph idx="1"/>
          </p:nvPr>
        </p:nvSpPr>
        <p:spPr>
          <a:xfrm>
            <a:off x="2279576" y="3140968"/>
            <a:ext cx="7886700" cy="4351338"/>
          </a:xfrm>
        </p:spPr>
        <p:txBody>
          <a:bodyPr/>
          <a:lstStyle/>
          <a:p>
            <a:pPr marL="0" indent="0">
              <a:buNone/>
            </a:pPr>
            <a:endParaRPr lang="nl-NL" sz="2400" dirty="0"/>
          </a:p>
          <a:p>
            <a:pPr marL="0" indent="0">
              <a:buNone/>
            </a:pPr>
            <a:endParaRPr lang="nl-NL" sz="2400" dirty="0"/>
          </a:p>
          <a:p>
            <a:pPr marL="0" indent="0">
              <a:buNone/>
            </a:pPr>
            <a:r>
              <a:rPr lang="nl-NL" sz="2400" dirty="0"/>
              <a:t>11 A 		ongeveer 58% </a:t>
            </a:r>
          </a:p>
          <a:p>
            <a:pPr marL="0" indent="0">
              <a:buNone/>
            </a:pPr>
            <a:r>
              <a:rPr lang="nl-NL" sz="2400" dirty="0"/>
              <a:t>11 B		ongeveer 44% 	</a:t>
            </a:r>
          </a:p>
          <a:p>
            <a:pPr marL="0" indent="0">
              <a:buNone/>
            </a:pPr>
            <a:r>
              <a:rPr lang="nl-NL" sz="2400" dirty="0"/>
              <a:t>11 C		ongeveer 30%</a:t>
            </a:r>
            <a:endParaRPr lang="nl-NL" dirty="0"/>
          </a:p>
        </p:txBody>
      </p:sp>
    </p:spTree>
    <p:extLst>
      <p:ext uri="{BB962C8B-B14F-4D97-AF65-F5344CB8AC3E}">
        <p14:creationId xmlns:p14="http://schemas.microsoft.com/office/powerpoint/2010/main" val="87785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7868DC4-D162-4A02-6145-8E327FED652F}"/>
              </a:ext>
            </a:extLst>
          </p:cNvPr>
          <p:cNvPicPr>
            <a:picLocks noChangeAspect="1"/>
          </p:cNvPicPr>
          <p:nvPr/>
        </p:nvPicPr>
        <p:blipFill>
          <a:blip r:embed="rId2"/>
          <a:stretch>
            <a:fillRect/>
          </a:stretch>
        </p:blipFill>
        <p:spPr>
          <a:xfrm>
            <a:off x="0" y="88840"/>
            <a:ext cx="12087799" cy="6738948"/>
          </a:xfrm>
          <a:prstGeom prst="rect">
            <a:avLst/>
          </a:prstGeom>
        </p:spPr>
      </p:pic>
      <p:sp>
        <p:nvSpPr>
          <p:cNvPr id="3" name="Tekstvak 2">
            <a:extLst>
              <a:ext uri="{FF2B5EF4-FFF2-40B4-BE49-F238E27FC236}">
                <a16:creationId xmlns:a16="http://schemas.microsoft.com/office/drawing/2014/main" id="{737078C1-D7B6-2F61-9C6C-FB980B97D786}"/>
              </a:ext>
            </a:extLst>
          </p:cNvPr>
          <p:cNvSpPr txBox="1"/>
          <p:nvPr/>
        </p:nvSpPr>
        <p:spPr>
          <a:xfrm>
            <a:off x="1631504" y="5229200"/>
            <a:ext cx="8928992" cy="707886"/>
          </a:xfrm>
          <a:prstGeom prst="rect">
            <a:avLst/>
          </a:prstGeom>
          <a:noFill/>
        </p:spPr>
        <p:txBody>
          <a:bodyPr wrap="square">
            <a:spAutoFit/>
          </a:bodyPr>
          <a:lstStyle/>
          <a:p>
            <a:r>
              <a:rPr lang="nl-NL" sz="2000" b="1" dirty="0">
                <a:solidFill>
                  <a:schemeClr val="bg1"/>
                </a:solidFill>
                <a:latin typeface="Calibri" panose="020F0502020204030204" pitchFamily="34" charset="0"/>
                <a:cs typeface="Calibri" panose="020F0502020204030204" pitchFamily="34" charset="0"/>
              </a:rPr>
              <a:t>11C. Nu leeft ongeveer 30% van de stadsbevolking in een sloppenwijk</a:t>
            </a:r>
            <a:br>
              <a:rPr lang="nl-NL" sz="2000" b="1" dirty="0">
                <a:solidFill>
                  <a:schemeClr val="bg1"/>
                </a:solidFill>
                <a:latin typeface="Calibri" panose="020F0502020204030204" pitchFamily="34" charset="0"/>
                <a:cs typeface="Calibri" panose="020F0502020204030204" pitchFamily="34" charset="0"/>
              </a:rPr>
            </a:br>
            <a:endParaRPr lang="nl-NL"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1715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95A0117-982E-8612-13C6-F1A6F1B0E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3707" y="2196041"/>
            <a:ext cx="2449313" cy="2465919"/>
          </a:xfrm>
        </p:spPr>
      </p:pic>
      <p:pic>
        <p:nvPicPr>
          <p:cNvPr id="7" name="Afbeelding 6">
            <a:extLst>
              <a:ext uri="{FF2B5EF4-FFF2-40B4-BE49-F238E27FC236}">
                <a16:creationId xmlns:a16="http://schemas.microsoft.com/office/drawing/2014/main" id="{3664BC03-76B8-C003-E118-C1984CDCB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054" y="2168976"/>
            <a:ext cx="2551186" cy="2492984"/>
          </a:xfrm>
          <a:prstGeom prst="rect">
            <a:avLst/>
          </a:prstGeom>
        </p:spPr>
      </p:pic>
    </p:spTree>
    <p:extLst>
      <p:ext uri="{BB962C8B-B14F-4D97-AF65-F5344CB8AC3E}">
        <p14:creationId xmlns:p14="http://schemas.microsoft.com/office/powerpoint/2010/main" val="283712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E0FA148-224A-46BF-93FF-BAC412F47B60}"/>
              </a:ext>
            </a:extLst>
          </p:cNvPr>
          <p:cNvPicPr>
            <a:picLocks noChangeAspect="1"/>
          </p:cNvPicPr>
          <p:nvPr/>
        </p:nvPicPr>
        <p:blipFill>
          <a:blip r:embed="rId2"/>
          <a:stretch>
            <a:fillRect/>
          </a:stretch>
        </p:blipFill>
        <p:spPr>
          <a:xfrm>
            <a:off x="1847528" y="1880827"/>
            <a:ext cx="3723878" cy="3723878"/>
          </a:xfrm>
          <a:prstGeom prst="rect">
            <a:avLst/>
          </a:prstGeom>
        </p:spPr>
      </p:pic>
      <p:pic>
        <p:nvPicPr>
          <p:cNvPr id="5" name="Afbeelding 4">
            <a:extLst>
              <a:ext uri="{FF2B5EF4-FFF2-40B4-BE49-F238E27FC236}">
                <a16:creationId xmlns:a16="http://schemas.microsoft.com/office/drawing/2014/main" id="{EA78845A-DB4A-814C-74ED-5DD7E742D2CC}"/>
              </a:ext>
            </a:extLst>
          </p:cNvPr>
          <p:cNvPicPr>
            <a:picLocks noChangeAspect="1"/>
          </p:cNvPicPr>
          <p:nvPr/>
        </p:nvPicPr>
        <p:blipFill>
          <a:blip r:embed="rId3"/>
          <a:stretch>
            <a:fillRect/>
          </a:stretch>
        </p:blipFill>
        <p:spPr>
          <a:xfrm>
            <a:off x="5571407" y="1880828"/>
            <a:ext cx="4644517" cy="3096345"/>
          </a:xfrm>
          <a:prstGeom prst="rect">
            <a:avLst/>
          </a:prstGeom>
        </p:spPr>
      </p:pic>
    </p:spTree>
    <p:extLst>
      <p:ext uri="{BB962C8B-B14F-4D97-AF65-F5344CB8AC3E}">
        <p14:creationId xmlns:p14="http://schemas.microsoft.com/office/powerpoint/2010/main" val="21555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2AE5338-26AD-FCA4-B328-B3BA9BDAEC8C}"/>
              </a:ext>
            </a:extLst>
          </p:cNvPr>
          <p:cNvSpPr>
            <a:spLocks noGrp="1"/>
          </p:cNvSpPr>
          <p:nvPr>
            <p:ph idx="1"/>
          </p:nvPr>
        </p:nvSpPr>
        <p:spPr/>
        <p:txBody>
          <a:bodyPr>
            <a:normAutofit/>
          </a:bodyPr>
          <a:lstStyle/>
          <a:p>
            <a:pPr marL="0" indent="0">
              <a:buNone/>
            </a:pPr>
            <a:r>
              <a:rPr lang="nl-NL" sz="2400" b="1" dirty="0">
                <a:latin typeface="Arial" panose="020B0604020202020204" pitchFamily="34" charset="0"/>
                <a:cs typeface="Arial" panose="020B0604020202020204" pitchFamily="34" charset="0"/>
              </a:rPr>
              <a:t>12. Hoeveel jaar zat er tussen de ontdekking van stoffen die de ozon afbraken (zoals cfk’s) en de ondertekening van een internationale overeenkomst om ze te verbieden? </a:t>
            </a:r>
          </a:p>
          <a:p>
            <a:pPr marL="0" indent="0">
              <a:buNone/>
            </a:pPr>
            <a:endParaRPr lang="nl-NL" sz="2400" b="1" dirty="0">
              <a:latin typeface="Arial" panose="020B0604020202020204" pitchFamily="34" charset="0"/>
              <a:cs typeface="Arial" panose="020B0604020202020204" pitchFamily="34" charset="0"/>
            </a:endParaRPr>
          </a:p>
          <a:p>
            <a:pPr marL="0" indent="0">
              <a:buNone/>
            </a:pPr>
            <a:r>
              <a:rPr lang="nl-NL" sz="2400" dirty="0"/>
              <a:t>A 		34 jaar</a:t>
            </a:r>
          </a:p>
          <a:p>
            <a:pPr marL="0" indent="0">
              <a:buNone/>
            </a:pPr>
            <a:r>
              <a:rPr lang="nl-NL" sz="2400" dirty="0"/>
              <a:t>B		14 jaar	</a:t>
            </a:r>
          </a:p>
          <a:p>
            <a:pPr marL="0" indent="0">
              <a:buNone/>
            </a:pPr>
            <a:r>
              <a:rPr lang="nl-NL" sz="2400" dirty="0"/>
              <a:t>C		24 jaar</a:t>
            </a:r>
            <a:endParaRPr lang="nl-NL" sz="2400" b="1" dirty="0">
              <a:latin typeface="Arial" panose="020B0604020202020204" pitchFamily="34" charset="0"/>
              <a:cs typeface="Arial" panose="020B0604020202020204" pitchFamily="34" charset="0"/>
            </a:endParaRPr>
          </a:p>
          <a:p>
            <a:pPr marL="0" indent="0">
              <a:buNone/>
            </a:pPr>
            <a:endParaRPr lang="nl-NL" sz="2400" b="1" dirty="0">
              <a:latin typeface="Arial" panose="020B0604020202020204" pitchFamily="34" charset="0"/>
              <a:cs typeface="Arial" panose="020B0604020202020204" pitchFamily="34" charset="0"/>
            </a:endParaRPr>
          </a:p>
          <a:p>
            <a:pPr marL="0" indent="0">
              <a:buNone/>
            </a:pPr>
            <a:endParaRPr lang="nl-N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954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B9CCEBB-C9F4-7099-6207-50746C4B9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89480"/>
            <a:ext cx="9361040" cy="9147480"/>
          </a:xfrm>
          <a:prstGeom prst="rect">
            <a:avLst/>
          </a:prstGeom>
        </p:spPr>
      </p:pic>
      <p:sp>
        <p:nvSpPr>
          <p:cNvPr id="3" name="Tekstvak 2">
            <a:extLst>
              <a:ext uri="{FF2B5EF4-FFF2-40B4-BE49-F238E27FC236}">
                <a16:creationId xmlns:a16="http://schemas.microsoft.com/office/drawing/2014/main" id="{7B1220C7-FE3B-110C-E24E-E04676354673}"/>
              </a:ext>
            </a:extLst>
          </p:cNvPr>
          <p:cNvSpPr txBox="1"/>
          <p:nvPr/>
        </p:nvSpPr>
        <p:spPr>
          <a:xfrm>
            <a:off x="1847528" y="6021288"/>
            <a:ext cx="8496944" cy="400110"/>
          </a:xfrm>
          <a:prstGeom prst="rect">
            <a:avLst/>
          </a:prstGeom>
          <a:noFill/>
        </p:spPr>
        <p:txBody>
          <a:bodyPr wrap="square">
            <a:spAutoFit/>
          </a:bodyPr>
          <a:lstStyle/>
          <a:p>
            <a:r>
              <a:rPr lang="nl-NL" sz="2000" b="1" dirty="0">
                <a:solidFill>
                  <a:schemeClr val="bg1"/>
                </a:solidFill>
                <a:latin typeface="Calibri" panose="020F0502020204030204" pitchFamily="34" charset="0"/>
                <a:cs typeface="Calibri" panose="020F0502020204030204" pitchFamily="34" charset="0"/>
              </a:rPr>
              <a:t>12B. Het duurde 14 jaar tot er een wereldwijd verbod kwam op cfk’s </a:t>
            </a:r>
          </a:p>
        </p:txBody>
      </p:sp>
    </p:spTree>
    <p:extLst>
      <p:ext uri="{BB962C8B-B14F-4D97-AF65-F5344CB8AC3E}">
        <p14:creationId xmlns:p14="http://schemas.microsoft.com/office/powerpoint/2010/main" val="1186697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0757C17-3BFC-4E5E-ABA9-BAA2219E9B87}"/>
              </a:ext>
            </a:extLst>
          </p:cNvPr>
          <p:cNvPicPr>
            <a:picLocks noChangeAspect="1"/>
          </p:cNvPicPr>
          <p:nvPr/>
        </p:nvPicPr>
        <p:blipFill>
          <a:blip r:embed="rId2"/>
          <a:stretch>
            <a:fillRect/>
          </a:stretch>
        </p:blipFill>
        <p:spPr>
          <a:xfrm>
            <a:off x="1991544" y="1916832"/>
            <a:ext cx="3147814" cy="3147814"/>
          </a:xfrm>
          <a:prstGeom prst="rect">
            <a:avLst/>
          </a:prstGeom>
        </p:spPr>
      </p:pic>
      <p:pic>
        <p:nvPicPr>
          <p:cNvPr id="5" name="Afbeelding 4">
            <a:extLst>
              <a:ext uri="{FF2B5EF4-FFF2-40B4-BE49-F238E27FC236}">
                <a16:creationId xmlns:a16="http://schemas.microsoft.com/office/drawing/2014/main" id="{3788CBA5-7DEB-9F67-2F2F-9A5E9D04D65B}"/>
              </a:ext>
            </a:extLst>
          </p:cNvPr>
          <p:cNvPicPr>
            <a:picLocks noChangeAspect="1"/>
          </p:cNvPicPr>
          <p:nvPr/>
        </p:nvPicPr>
        <p:blipFill>
          <a:blip r:embed="rId3"/>
          <a:stretch>
            <a:fillRect/>
          </a:stretch>
        </p:blipFill>
        <p:spPr>
          <a:xfrm>
            <a:off x="5447928" y="1743677"/>
            <a:ext cx="4536504" cy="3301179"/>
          </a:xfrm>
          <a:prstGeom prst="rect">
            <a:avLst/>
          </a:prstGeom>
        </p:spPr>
      </p:pic>
    </p:spTree>
    <p:extLst>
      <p:ext uri="{BB962C8B-B14F-4D97-AF65-F5344CB8AC3E}">
        <p14:creationId xmlns:p14="http://schemas.microsoft.com/office/powerpoint/2010/main" val="19195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DB8E-7CAF-447A-B489-9B12F7A76F8F}"/>
              </a:ext>
            </a:extLst>
          </p:cNvPr>
          <p:cNvSpPr>
            <a:spLocks noGrp="1"/>
          </p:cNvSpPr>
          <p:nvPr>
            <p:ph type="title"/>
          </p:nvPr>
        </p:nvSpPr>
        <p:spPr>
          <a:xfrm>
            <a:off x="2207568" y="681038"/>
            <a:ext cx="7831782" cy="2012633"/>
          </a:xfrm>
        </p:spPr>
        <p:txBody>
          <a:bodyPr>
            <a:noAutofit/>
          </a:bodyPr>
          <a:lstStyle/>
          <a:p>
            <a:r>
              <a:rPr lang="nl-NL" sz="2400" b="1" dirty="0">
                <a:latin typeface="Arial Black" panose="020B0A04020102020204" pitchFamily="34" charset="0"/>
              </a:rPr>
              <a:t>13. Het percentage doden door klimaat-gerelateerd weer (stormen, overstromingen, droogte, hittegolven) is in de afgelopen honderd jaar…</a:t>
            </a:r>
          </a:p>
        </p:txBody>
      </p:sp>
      <p:sp>
        <p:nvSpPr>
          <p:cNvPr id="3" name="Tijdelijke aanduiding voor inhoud 2">
            <a:extLst>
              <a:ext uri="{FF2B5EF4-FFF2-40B4-BE49-F238E27FC236}">
                <a16:creationId xmlns:a16="http://schemas.microsoft.com/office/drawing/2014/main" id="{AF3DACB7-1FD8-43A7-9C4D-B53DBF93E012}"/>
              </a:ext>
            </a:extLst>
          </p:cNvPr>
          <p:cNvSpPr>
            <a:spLocks noGrp="1"/>
          </p:cNvSpPr>
          <p:nvPr>
            <p:ph idx="1"/>
          </p:nvPr>
        </p:nvSpPr>
        <p:spPr>
          <a:xfrm>
            <a:off x="2152650" y="2420888"/>
            <a:ext cx="7886700" cy="3756075"/>
          </a:xfrm>
        </p:spPr>
        <p:txBody>
          <a:bodyPr>
            <a:normAutofit/>
          </a:bodyPr>
          <a:lstStyle/>
          <a:p>
            <a:pPr marL="0" indent="0">
              <a:buNone/>
            </a:pPr>
            <a:endParaRPr lang="nl-NL" sz="3000" dirty="0"/>
          </a:p>
          <a:p>
            <a:pPr marL="0" indent="0">
              <a:buNone/>
            </a:pPr>
            <a:r>
              <a:rPr lang="nl-NL" sz="2400" dirty="0"/>
              <a:t>13 A		met ongeveer 50% toegenomen</a:t>
            </a:r>
          </a:p>
          <a:p>
            <a:pPr marL="0" indent="0">
              <a:buNone/>
            </a:pPr>
            <a:r>
              <a:rPr lang="nl-NL" sz="2400" dirty="0"/>
              <a:t>13 B		met meer dan 90% afgenomen</a:t>
            </a:r>
          </a:p>
          <a:p>
            <a:pPr marL="0" indent="0">
              <a:buNone/>
            </a:pPr>
            <a:r>
              <a:rPr lang="nl-NL" sz="2400" dirty="0"/>
              <a:t>13 C		met ongeveer 50%  afgenomen</a:t>
            </a:r>
          </a:p>
          <a:p>
            <a:pPr marL="0" indent="0">
              <a:buNone/>
            </a:pPr>
            <a:endParaRPr lang="nl-NL" sz="2400" dirty="0"/>
          </a:p>
        </p:txBody>
      </p:sp>
    </p:spTree>
    <p:extLst>
      <p:ext uri="{BB962C8B-B14F-4D97-AF65-F5344CB8AC3E}">
        <p14:creationId xmlns:p14="http://schemas.microsoft.com/office/powerpoint/2010/main" val="406399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E87EBD93-76F0-4B98-85AE-8F0509408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1904"/>
          </a:xfrm>
          <a:prstGeom prst="rect">
            <a:avLst/>
          </a:prstGeom>
        </p:spPr>
      </p:pic>
      <p:sp>
        <p:nvSpPr>
          <p:cNvPr id="3" name="Rectangle 2"/>
          <p:cNvSpPr/>
          <p:nvPr/>
        </p:nvSpPr>
        <p:spPr>
          <a:xfrm rot="10800000" flipV="1">
            <a:off x="1847529" y="5589240"/>
            <a:ext cx="8640961" cy="707886"/>
          </a:xfrm>
          <a:prstGeom prst="rect">
            <a:avLst/>
          </a:prstGeom>
        </p:spPr>
        <p:txBody>
          <a:bodyPr wrap="square">
            <a:spAutoFit/>
          </a:bodyPr>
          <a:lstStyle/>
          <a:p>
            <a:r>
              <a:rPr lang="nl-NL" sz="2000" b="1" dirty="0"/>
              <a:t>13B. Het aantal slachtoffers van extreem weer (hitte, droogte, overstromingen en orkanen) is de afgelopen honderd jaar afgenomen met meer dan 90 procent. </a:t>
            </a:r>
            <a:endParaRPr lang="en-US" sz="2000" dirty="0"/>
          </a:p>
        </p:txBody>
      </p:sp>
    </p:spTree>
    <p:extLst>
      <p:ext uri="{BB962C8B-B14F-4D97-AF65-F5344CB8AC3E}">
        <p14:creationId xmlns:p14="http://schemas.microsoft.com/office/powerpoint/2010/main" val="590445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F28F687-F13B-2DA2-0F84-774C38EE61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601" y="2001737"/>
            <a:ext cx="2882929" cy="2854526"/>
          </a:xfrm>
        </p:spPr>
      </p:pic>
      <p:pic>
        <p:nvPicPr>
          <p:cNvPr id="7" name="Afbeelding 6">
            <a:extLst>
              <a:ext uri="{FF2B5EF4-FFF2-40B4-BE49-F238E27FC236}">
                <a16:creationId xmlns:a16="http://schemas.microsoft.com/office/drawing/2014/main" id="{9BA299BD-807E-CCC6-221D-1F37ABC04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206" y="2001737"/>
            <a:ext cx="5660305" cy="2854527"/>
          </a:xfrm>
          <a:prstGeom prst="rect">
            <a:avLst/>
          </a:prstGeom>
        </p:spPr>
      </p:pic>
    </p:spTree>
    <p:extLst>
      <p:ext uri="{BB962C8B-B14F-4D97-AF65-F5344CB8AC3E}">
        <p14:creationId xmlns:p14="http://schemas.microsoft.com/office/powerpoint/2010/main" val="3017296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BCABB2B-E1AD-8A94-295D-0B64D6D3D278}"/>
              </a:ext>
            </a:extLst>
          </p:cNvPr>
          <p:cNvSpPr>
            <a:spLocks noGrp="1"/>
          </p:cNvSpPr>
          <p:nvPr>
            <p:ph idx="1"/>
          </p:nvPr>
        </p:nvSpPr>
        <p:spPr>
          <a:xfrm>
            <a:off x="1919536" y="1825625"/>
            <a:ext cx="8352928" cy="4351338"/>
          </a:xfrm>
        </p:spPr>
        <p:txBody>
          <a:bodyPr/>
          <a:lstStyle/>
          <a:p>
            <a:pPr marL="0" indent="0">
              <a:buNone/>
            </a:pPr>
            <a:r>
              <a:rPr lang="nl-NL" sz="2400" b="1" dirty="0">
                <a:latin typeface="Arial" panose="020B0604020202020204" pitchFamily="34" charset="0"/>
                <a:cs typeface="Arial" panose="020B0604020202020204" pitchFamily="34" charset="0"/>
              </a:rPr>
              <a:t>14. Wat is er gebeurd met het jaarlijkse aantal olielozingen door tankers wereldwijd sinds de jaren ‘70? Dat is…</a:t>
            </a:r>
          </a:p>
          <a:p>
            <a:pPr marL="0" indent="0">
              <a:buNone/>
            </a:pPr>
            <a:endParaRPr lang="nl-NL" dirty="0"/>
          </a:p>
          <a:p>
            <a:pPr marL="0" indent="0">
              <a:buNone/>
            </a:pPr>
            <a:endParaRPr lang="nl-NL" dirty="0"/>
          </a:p>
          <a:p>
            <a:pPr marL="0" indent="0">
              <a:buNone/>
            </a:pPr>
            <a:r>
              <a:rPr lang="nl-NL" dirty="0"/>
              <a:t>A vertienvoudigd</a:t>
            </a:r>
          </a:p>
          <a:p>
            <a:pPr marL="0" indent="0">
              <a:buNone/>
            </a:pPr>
            <a:r>
              <a:rPr lang="nl-NL" dirty="0"/>
              <a:t>B ongeveer gelijk gebleven</a:t>
            </a:r>
          </a:p>
          <a:p>
            <a:pPr marL="0" indent="0">
              <a:buNone/>
            </a:pPr>
            <a:r>
              <a:rPr lang="nl-NL" dirty="0"/>
              <a:t>C tien keer minder</a:t>
            </a:r>
          </a:p>
        </p:txBody>
      </p:sp>
    </p:spTree>
    <p:extLst>
      <p:ext uri="{BB962C8B-B14F-4D97-AF65-F5344CB8AC3E}">
        <p14:creationId xmlns:p14="http://schemas.microsoft.com/office/powerpoint/2010/main" val="1134108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AE37F5D-C054-FC33-CE32-6B593109E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296"/>
            <a:ext cx="12407955" cy="6257408"/>
          </a:xfrm>
          <a:prstGeom prst="rect">
            <a:avLst/>
          </a:prstGeom>
        </p:spPr>
      </p:pic>
      <p:sp>
        <p:nvSpPr>
          <p:cNvPr id="3" name="Tekstvak 2">
            <a:extLst>
              <a:ext uri="{FF2B5EF4-FFF2-40B4-BE49-F238E27FC236}">
                <a16:creationId xmlns:a16="http://schemas.microsoft.com/office/drawing/2014/main" id="{9C41AA0E-BED8-2C4B-54F1-0275D20025C7}"/>
              </a:ext>
            </a:extLst>
          </p:cNvPr>
          <p:cNvSpPr txBox="1"/>
          <p:nvPr/>
        </p:nvSpPr>
        <p:spPr>
          <a:xfrm>
            <a:off x="1524000" y="5562162"/>
            <a:ext cx="9036496" cy="707886"/>
          </a:xfrm>
          <a:prstGeom prst="rect">
            <a:avLst/>
          </a:prstGeom>
          <a:noFill/>
        </p:spPr>
        <p:txBody>
          <a:bodyPr wrap="square">
            <a:spAutoFit/>
          </a:bodyPr>
          <a:lstStyle/>
          <a:p>
            <a:r>
              <a:rPr lang="nl-NL" sz="2000" b="1" dirty="0">
                <a:solidFill>
                  <a:schemeClr val="bg1"/>
                </a:solidFill>
              </a:rPr>
              <a:t>14C. Tegenwoordig is het aantal olielekkages per jaar tien keer minder ten opzichte van de jaren 70.</a:t>
            </a:r>
          </a:p>
        </p:txBody>
      </p:sp>
    </p:spTree>
    <p:extLst>
      <p:ext uri="{BB962C8B-B14F-4D97-AF65-F5344CB8AC3E}">
        <p14:creationId xmlns:p14="http://schemas.microsoft.com/office/powerpoint/2010/main" val="543726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1C01A5E-8C18-41F1-A8D5-80369E5B9AF9}"/>
              </a:ext>
            </a:extLst>
          </p:cNvPr>
          <p:cNvPicPr>
            <a:picLocks noChangeAspect="1"/>
          </p:cNvPicPr>
          <p:nvPr/>
        </p:nvPicPr>
        <p:blipFill>
          <a:blip r:embed="rId2"/>
          <a:stretch>
            <a:fillRect/>
          </a:stretch>
        </p:blipFill>
        <p:spPr>
          <a:xfrm>
            <a:off x="1991544" y="1984522"/>
            <a:ext cx="2957402" cy="2957402"/>
          </a:xfrm>
          <a:prstGeom prst="rect">
            <a:avLst/>
          </a:prstGeom>
        </p:spPr>
      </p:pic>
      <p:pic>
        <p:nvPicPr>
          <p:cNvPr id="5" name="Afbeelding 4">
            <a:extLst>
              <a:ext uri="{FF2B5EF4-FFF2-40B4-BE49-F238E27FC236}">
                <a16:creationId xmlns:a16="http://schemas.microsoft.com/office/drawing/2014/main" id="{01B6C529-A870-55DF-C795-C9EA3EA42B99}"/>
              </a:ext>
            </a:extLst>
          </p:cNvPr>
          <p:cNvPicPr>
            <a:picLocks noChangeAspect="1"/>
          </p:cNvPicPr>
          <p:nvPr/>
        </p:nvPicPr>
        <p:blipFill>
          <a:blip r:embed="rId3"/>
          <a:stretch>
            <a:fillRect/>
          </a:stretch>
        </p:blipFill>
        <p:spPr>
          <a:xfrm>
            <a:off x="5020954" y="1916076"/>
            <a:ext cx="4968552" cy="3025848"/>
          </a:xfrm>
          <a:prstGeom prst="rect">
            <a:avLst/>
          </a:prstGeom>
        </p:spPr>
      </p:pic>
    </p:spTree>
    <p:extLst>
      <p:ext uri="{BB962C8B-B14F-4D97-AF65-F5344CB8AC3E}">
        <p14:creationId xmlns:p14="http://schemas.microsoft.com/office/powerpoint/2010/main" val="17855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7B9C2-9EBB-4EFD-B87E-4CE3553D2283}"/>
              </a:ext>
            </a:extLst>
          </p:cNvPr>
          <p:cNvSpPr>
            <a:spLocks noGrp="1"/>
          </p:cNvSpPr>
          <p:nvPr>
            <p:ph type="title"/>
          </p:nvPr>
        </p:nvSpPr>
        <p:spPr>
          <a:xfrm>
            <a:off x="2266950" y="1161574"/>
            <a:ext cx="7886700" cy="994172"/>
          </a:xfrm>
        </p:spPr>
        <p:txBody>
          <a:bodyPr>
            <a:noAutofit/>
          </a:bodyPr>
          <a:lstStyle/>
          <a:p>
            <a:br>
              <a:rPr lang="nl-NL" sz="2400" b="1" dirty="0">
                <a:latin typeface="Arial Black" panose="020B0A04020102020204" pitchFamily="34" charset="0"/>
              </a:rPr>
            </a:br>
            <a:r>
              <a:rPr lang="nl-NL" sz="2400" b="1" dirty="0">
                <a:latin typeface="Arial Black" panose="020B0A04020102020204" pitchFamily="34" charset="0"/>
              </a:rPr>
              <a:t>15. We kunnen biodiversiteit beschermen door het inrichten van ‘</a:t>
            </a:r>
            <a:r>
              <a:rPr lang="en-US" sz="2400" b="1" dirty="0" err="1">
                <a:latin typeface="Arial Black" panose="020B0A04020102020204" pitchFamily="34" charset="0"/>
              </a:rPr>
              <a:t>nationale</a:t>
            </a:r>
            <a:r>
              <a:rPr lang="en-US" sz="2400" b="1" dirty="0">
                <a:latin typeface="Arial Black" panose="020B0A04020102020204" pitchFamily="34" charset="0"/>
              </a:rPr>
              <a:t> </a:t>
            </a:r>
            <a:r>
              <a:rPr lang="en-US" sz="2400" b="1" dirty="0" err="1">
                <a:latin typeface="Arial Black" panose="020B0A04020102020204" pitchFamily="34" charset="0"/>
              </a:rPr>
              <a:t>parken</a:t>
            </a:r>
            <a:r>
              <a:rPr lang="en-US" sz="2400" b="1" dirty="0">
                <a:latin typeface="Arial Black" panose="020B0A04020102020204" pitchFamily="34" charset="0"/>
              </a:rPr>
              <a:t>’ of ‘wildlife sanctuaries’. In 1990 </a:t>
            </a:r>
            <a:r>
              <a:rPr lang="en-US" sz="2400" b="1" dirty="0" err="1">
                <a:latin typeface="Arial Black" panose="020B0A04020102020204" pitchFamily="34" charset="0"/>
              </a:rPr>
              <a:t>werd</a:t>
            </a:r>
            <a:r>
              <a:rPr lang="en-US" sz="2400" b="1" dirty="0">
                <a:latin typeface="Arial Black" panose="020B0A04020102020204" pitchFamily="34" charset="0"/>
              </a:rPr>
              <a:t> 7 </a:t>
            </a:r>
            <a:r>
              <a:rPr lang="en-US" sz="2400" b="1" dirty="0" err="1">
                <a:latin typeface="Arial Black" panose="020B0A04020102020204" pitchFamily="34" charset="0"/>
              </a:rPr>
              <a:t>procent</a:t>
            </a:r>
            <a:r>
              <a:rPr lang="en-US" sz="2400" b="1" dirty="0">
                <a:latin typeface="Arial Black" panose="020B0A04020102020204" pitchFamily="34" charset="0"/>
              </a:rPr>
              <a:t> van het </a:t>
            </a:r>
            <a:r>
              <a:rPr lang="en-US" sz="2400" b="1" dirty="0" err="1">
                <a:latin typeface="Arial Black" panose="020B0A04020102020204" pitchFamily="34" charset="0"/>
              </a:rPr>
              <a:t>aardoppervlak</a:t>
            </a:r>
            <a:r>
              <a:rPr lang="en-US" sz="2400" b="1" dirty="0">
                <a:latin typeface="Arial Black" panose="020B0A04020102020204" pitchFamily="34" charset="0"/>
              </a:rPr>
              <a:t> </a:t>
            </a:r>
            <a:r>
              <a:rPr lang="en-US" sz="2400" b="1" dirty="0" err="1">
                <a:latin typeface="Arial Black" panose="020B0A04020102020204" pitchFamily="34" charset="0"/>
              </a:rPr>
              <a:t>beschermd</a:t>
            </a:r>
            <a:r>
              <a:rPr lang="en-US" sz="2400" b="1" dirty="0">
                <a:latin typeface="Arial Black" panose="020B0A04020102020204" pitchFamily="34" charset="0"/>
              </a:rPr>
              <a:t>. </a:t>
            </a:r>
            <a:r>
              <a:rPr lang="en-US" sz="2400" b="1" dirty="0" err="1">
                <a:latin typeface="Arial Black" panose="020B0A04020102020204" pitchFamily="34" charset="0"/>
              </a:rPr>
              <a:t>Hoeveel</a:t>
            </a:r>
            <a:r>
              <a:rPr lang="en-US" sz="2400" b="1" dirty="0">
                <a:latin typeface="Arial Black" panose="020B0A04020102020204" pitchFamily="34" charset="0"/>
              </a:rPr>
              <a:t> is </a:t>
            </a:r>
            <a:r>
              <a:rPr lang="en-US" sz="2400" b="1" dirty="0" err="1">
                <a:latin typeface="Arial Black" panose="020B0A04020102020204" pitchFamily="34" charset="0"/>
              </a:rPr>
              <a:t>dat</a:t>
            </a:r>
            <a:r>
              <a:rPr lang="en-US" sz="2400" b="1" dirty="0">
                <a:latin typeface="Arial Black" panose="020B0A04020102020204" pitchFamily="34" charset="0"/>
              </a:rPr>
              <a:t> </a:t>
            </a:r>
            <a:r>
              <a:rPr lang="en-US" sz="2400" b="1" dirty="0" err="1">
                <a:latin typeface="Arial Black" panose="020B0A04020102020204" pitchFamily="34" charset="0"/>
              </a:rPr>
              <a:t>vandaag</a:t>
            </a:r>
            <a:r>
              <a:rPr lang="en-US" sz="2400" b="1" dirty="0">
                <a:latin typeface="Arial Black" panose="020B0A04020102020204" pitchFamily="34" charset="0"/>
              </a:rPr>
              <a:t>?  </a:t>
            </a:r>
            <a:endParaRPr lang="nl-NL" sz="2400" b="1" dirty="0">
              <a:latin typeface="Arial Black" panose="020B0A04020102020204" pitchFamily="34" charset="0"/>
            </a:endParaRPr>
          </a:p>
        </p:txBody>
      </p:sp>
      <p:sp>
        <p:nvSpPr>
          <p:cNvPr id="3" name="Tijdelijke aanduiding voor inhoud 2">
            <a:extLst>
              <a:ext uri="{FF2B5EF4-FFF2-40B4-BE49-F238E27FC236}">
                <a16:creationId xmlns:a16="http://schemas.microsoft.com/office/drawing/2014/main" id="{31F07EAD-83CE-4DC3-B944-29672C3A7661}"/>
              </a:ext>
            </a:extLst>
          </p:cNvPr>
          <p:cNvSpPr>
            <a:spLocks noGrp="1"/>
          </p:cNvSpPr>
          <p:nvPr>
            <p:ph idx="1"/>
          </p:nvPr>
        </p:nvSpPr>
        <p:spPr>
          <a:xfrm>
            <a:off x="2152650" y="2636912"/>
            <a:ext cx="7886700" cy="3540051"/>
          </a:xfrm>
        </p:spPr>
        <p:txBody>
          <a:bodyPr>
            <a:normAutofit/>
          </a:bodyPr>
          <a:lstStyle/>
          <a:p>
            <a:endParaRPr lang="nl-NL" dirty="0"/>
          </a:p>
          <a:p>
            <a:endParaRPr lang="nl-NL" dirty="0"/>
          </a:p>
          <a:p>
            <a:pPr marL="0" indent="0">
              <a:buNone/>
            </a:pPr>
            <a:endParaRPr lang="nl-NL" dirty="0"/>
          </a:p>
          <a:p>
            <a:pPr marL="0" indent="0">
              <a:buNone/>
            </a:pPr>
            <a:r>
              <a:rPr lang="nl-NL" sz="2400" dirty="0"/>
              <a:t>15 A		3 procent</a:t>
            </a:r>
          </a:p>
          <a:p>
            <a:pPr marL="0" indent="0">
              <a:buNone/>
            </a:pPr>
            <a:r>
              <a:rPr lang="nl-NL" sz="2400" dirty="0"/>
              <a:t>15 B		7 procent</a:t>
            </a:r>
          </a:p>
          <a:p>
            <a:pPr marL="0" indent="0">
              <a:buNone/>
            </a:pPr>
            <a:r>
              <a:rPr lang="nl-NL" sz="2400" dirty="0"/>
              <a:t>15 C		15 procent</a:t>
            </a:r>
            <a:endParaRPr lang="nl-NL" dirty="0"/>
          </a:p>
        </p:txBody>
      </p:sp>
    </p:spTree>
    <p:extLst>
      <p:ext uri="{BB962C8B-B14F-4D97-AF65-F5344CB8AC3E}">
        <p14:creationId xmlns:p14="http://schemas.microsoft.com/office/powerpoint/2010/main" val="4212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DB8E-7CAF-447A-B489-9B12F7A76F8F}"/>
              </a:ext>
            </a:extLst>
          </p:cNvPr>
          <p:cNvSpPr>
            <a:spLocks noGrp="1"/>
          </p:cNvSpPr>
          <p:nvPr>
            <p:ph type="title"/>
          </p:nvPr>
        </p:nvSpPr>
        <p:spPr>
          <a:xfrm>
            <a:off x="2152650" y="1628801"/>
            <a:ext cx="7886700" cy="565945"/>
          </a:xfrm>
        </p:spPr>
        <p:txBody>
          <a:bodyPr>
            <a:normAutofit fontScale="90000"/>
          </a:bodyPr>
          <a:lstStyle/>
          <a:p>
            <a:r>
              <a:rPr lang="nl-NL" sz="2700" b="1" dirty="0">
                <a:latin typeface="Arial Black" panose="020B0A04020102020204" pitchFamily="34" charset="0"/>
              </a:rPr>
              <a:t>1. In 1980 leefde ongeveer 40% van de wereldbevolking in extreme armoede (van minder dan 2 dollar per dag). Wat is het percentage vandaag?</a:t>
            </a:r>
          </a:p>
        </p:txBody>
      </p:sp>
      <p:sp>
        <p:nvSpPr>
          <p:cNvPr id="3" name="Tijdelijke aanduiding voor inhoud 2">
            <a:extLst>
              <a:ext uri="{FF2B5EF4-FFF2-40B4-BE49-F238E27FC236}">
                <a16:creationId xmlns:a16="http://schemas.microsoft.com/office/drawing/2014/main" id="{AF3DACB7-1FD8-43A7-9C4D-B53DBF93E012}"/>
              </a:ext>
            </a:extLst>
          </p:cNvPr>
          <p:cNvSpPr>
            <a:spLocks noGrp="1"/>
          </p:cNvSpPr>
          <p:nvPr>
            <p:ph idx="1"/>
          </p:nvPr>
        </p:nvSpPr>
        <p:spPr>
          <a:xfrm>
            <a:off x="2152650" y="3212976"/>
            <a:ext cx="7886700" cy="2963987"/>
          </a:xfrm>
        </p:spPr>
        <p:txBody>
          <a:bodyPr>
            <a:normAutofit/>
          </a:bodyPr>
          <a:lstStyle/>
          <a:p>
            <a:pPr marL="0" indent="0">
              <a:buNone/>
            </a:pPr>
            <a:endParaRPr lang="nl-NL" sz="3000" dirty="0"/>
          </a:p>
          <a:p>
            <a:pPr marL="0" indent="0">
              <a:buNone/>
            </a:pPr>
            <a:r>
              <a:rPr lang="nl-NL" sz="2400" dirty="0"/>
              <a:t>1 A		49%</a:t>
            </a:r>
          </a:p>
          <a:p>
            <a:pPr marL="0" indent="0">
              <a:buNone/>
            </a:pPr>
            <a:r>
              <a:rPr lang="nl-NL" sz="2400" dirty="0"/>
              <a:t>1 B 		29%</a:t>
            </a:r>
          </a:p>
          <a:p>
            <a:pPr marL="0" indent="0">
              <a:buNone/>
            </a:pPr>
            <a:r>
              <a:rPr lang="nl-NL" sz="2400" dirty="0"/>
              <a:t>1 C		9%</a:t>
            </a:r>
          </a:p>
        </p:txBody>
      </p:sp>
    </p:spTree>
    <p:extLst>
      <p:ext uri="{BB962C8B-B14F-4D97-AF65-F5344CB8AC3E}">
        <p14:creationId xmlns:p14="http://schemas.microsoft.com/office/powerpoint/2010/main" val="23067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D340D10-2613-65E7-376C-8944D8A48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757" y="-184914"/>
            <a:ext cx="9596485" cy="7042914"/>
          </a:xfrm>
          <a:prstGeom prst="rect">
            <a:avLst/>
          </a:prstGeom>
        </p:spPr>
      </p:pic>
      <p:sp>
        <p:nvSpPr>
          <p:cNvPr id="3" name="Tekstvak 2">
            <a:extLst>
              <a:ext uri="{FF2B5EF4-FFF2-40B4-BE49-F238E27FC236}">
                <a16:creationId xmlns:a16="http://schemas.microsoft.com/office/drawing/2014/main" id="{D99A049E-2DEA-5E1F-8FB7-213B4D197779}"/>
              </a:ext>
            </a:extLst>
          </p:cNvPr>
          <p:cNvSpPr txBox="1"/>
          <p:nvPr/>
        </p:nvSpPr>
        <p:spPr>
          <a:xfrm>
            <a:off x="1552599" y="6165304"/>
            <a:ext cx="9086800" cy="400110"/>
          </a:xfrm>
          <a:prstGeom prst="rect">
            <a:avLst/>
          </a:prstGeom>
          <a:noFill/>
        </p:spPr>
        <p:txBody>
          <a:bodyPr wrap="square">
            <a:spAutoFit/>
          </a:bodyPr>
          <a:lstStyle/>
          <a:p>
            <a:r>
              <a:rPr lang="en-US" sz="2000" b="1" dirty="0">
                <a:solidFill>
                  <a:schemeClr val="bg1"/>
                </a:solidFill>
                <a:latin typeface="Calibri" panose="020F0502020204030204" pitchFamily="34" charset="0"/>
                <a:cs typeface="Calibri" panose="020F0502020204030204" pitchFamily="34" charset="0"/>
              </a:rPr>
              <a:t>15C. Anno 2024 </a:t>
            </a:r>
            <a:r>
              <a:rPr lang="en-US" sz="2000" b="1" dirty="0" err="1">
                <a:solidFill>
                  <a:schemeClr val="bg1"/>
                </a:solidFill>
                <a:latin typeface="Calibri" panose="020F0502020204030204" pitchFamily="34" charset="0"/>
                <a:cs typeface="Calibri" panose="020F0502020204030204" pitchFamily="34" charset="0"/>
              </a:rPr>
              <a:t>wordt</a:t>
            </a:r>
            <a:r>
              <a:rPr lang="en-US" sz="2000" b="1" dirty="0">
                <a:solidFill>
                  <a:schemeClr val="bg1"/>
                </a:solidFill>
                <a:latin typeface="Calibri" panose="020F0502020204030204" pitchFamily="34" charset="0"/>
                <a:cs typeface="Calibri" panose="020F0502020204030204" pitchFamily="34" charset="0"/>
              </a:rPr>
              <a:t> 15 </a:t>
            </a:r>
            <a:r>
              <a:rPr lang="en-US" sz="2000" b="1" dirty="0" err="1">
                <a:solidFill>
                  <a:schemeClr val="bg1"/>
                </a:solidFill>
                <a:latin typeface="Calibri" panose="020F0502020204030204" pitchFamily="34" charset="0"/>
                <a:cs typeface="Calibri" panose="020F0502020204030204" pitchFamily="34" charset="0"/>
              </a:rPr>
              <a:t>procent</a:t>
            </a:r>
            <a:r>
              <a:rPr lang="en-US" sz="2000" b="1" dirty="0">
                <a:solidFill>
                  <a:schemeClr val="bg1"/>
                </a:solidFill>
                <a:latin typeface="Calibri" panose="020F0502020204030204" pitchFamily="34" charset="0"/>
                <a:cs typeface="Calibri" panose="020F0502020204030204" pitchFamily="34" charset="0"/>
              </a:rPr>
              <a:t> van het </a:t>
            </a:r>
            <a:r>
              <a:rPr lang="en-US" sz="2000" b="1" dirty="0" err="1">
                <a:solidFill>
                  <a:schemeClr val="bg1"/>
                </a:solidFill>
                <a:latin typeface="Calibri" panose="020F0502020204030204" pitchFamily="34" charset="0"/>
                <a:cs typeface="Calibri" panose="020F0502020204030204" pitchFamily="34" charset="0"/>
              </a:rPr>
              <a:t>aardoppervlak</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beschermd</a:t>
            </a:r>
            <a:r>
              <a:rPr lang="en-US" sz="2000" b="1" dirty="0">
                <a:solidFill>
                  <a:schemeClr val="bg1"/>
                </a:solidFill>
                <a:latin typeface="Calibri" panose="020F0502020204030204" pitchFamily="34" charset="0"/>
                <a:cs typeface="Calibri" panose="020F0502020204030204" pitchFamily="34" charset="0"/>
              </a:rPr>
              <a:t> </a:t>
            </a:r>
            <a:endParaRPr lang="nl-NL"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9594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A3F47D7-A72F-4D98-B20D-D61A5C2EC4AD}"/>
              </a:ext>
            </a:extLst>
          </p:cNvPr>
          <p:cNvPicPr>
            <a:picLocks noChangeAspect="1"/>
          </p:cNvPicPr>
          <p:nvPr/>
        </p:nvPicPr>
        <p:blipFill>
          <a:blip r:embed="rId2"/>
          <a:stretch>
            <a:fillRect/>
          </a:stretch>
        </p:blipFill>
        <p:spPr>
          <a:xfrm>
            <a:off x="2063552" y="1988840"/>
            <a:ext cx="3147814" cy="3147814"/>
          </a:xfrm>
          <a:prstGeom prst="rect">
            <a:avLst/>
          </a:prstGeom>
        </p:spPr>
      </p:pic>
      <p:pic>
        <p:nvPicPr>
          <p:cNvPr id="5" name="Afbeelding 4">
            <a:extLst>
              <a:ext uri="{FF2B5EF4-FFF2-40B4-BE49-F238E27FC236}">
                <a16:creationId xmlns:a16="http://schemas.microsoft.com/office/drawing/2014/main" id="{22A3E16F-4E0F-2C09-67BA-C8BF90EE3A20}"/>
              </a:ext>
            </a:extLst>
          </p:cNvPr>
          <p:cNvPicPr>
            <a:picLocks noChangeAspect="1"/>
          </p:cNvPicPr>
          <p:nvPr/>
        </p:nvPicPr>
        <p:blipFill>
          <a:blip r:embed="rId3"/>
          <a:stretch>
            <a:fillRect/>
          </a:stretch>
        </p:blipFill>
        <p:spPr>
          <a:xfrm>
            <a:off x="5183146" y="2258509"/>
            <a:ext cx="4641057" cy="2608477"/>
          </a:xfrm>
          <a:prstGeom prst="rect">
            <a:avLst/>
          </a:prstGeom>
        </p:spPr>
      </p:pic>
    </p:spTree>
    <p:extLst>
      <p:ext uri="{BB962C8B-B14F-4D97-AF65-F5344CB8AC3E}">
        <p14:creationId xmlns:p14="http://schemas.microsoft.com/office/powerpoint/2010/main" val="316732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204D9-C362-4EC4-854F-10F6EBD5C897}"/>
              </a:ext>
            </a:extLst>
          </p:cNvPr>
          <p:cNvSpPr>
            <a:spLocks noGrp="1"/>
          </p:cNvSpPr>
          <p:nvPr>
            <p:ph type="title"/>
          </p:nvPr>
        </p:nvSpPr>
        <p:spPr>
          <a:xfrm>
            <a:off x="2152650" y="764705"/>
            <a:ext cx="7886700" cy="1325563"/>
          </a:xfrm>
        </p:spPr>
        <p:txBody>
          <a:bodyPr>
            <a:normAutofit/>
          </a:bodyPr>
          <a:lstStyle/>
          <a:p>
            <a:r>
              <a:rPr lang="nl-NL" sz="2400" b="1" dirty="0">
                <a:latin typeface="Arial Black" panose="020B0A04020102020204" pitchFamily="34" charset="0"/>
              </a:rPr>
              <a:t>16. In de jaren ‘50 stierven wereldwijd 22 op de 100.000 mensen door oorlogsgeweld, inclusief terrorisme. Vandaag zijn dat…</a:t>
            </a:r>
          </a:p>
        </p:txBody>
      </p:sp>
      <p:sp>
        <p:nvSpPr>
          <p:cNvPr id="3" name="Tijdelijke aanduiding voor inhoud 2">
            <a:extLst>
              <a:ext uri="{FF2B5EF4-FFF2-40B4-BE49-F238E27FC236}">
                <a16:creationId xmlns:a16="http://schemas.microsoft.com/office/drawing/2014/main" id="{8EB376BB-1C15-4FD2-8D3C-A0567EF5B86D}"/>
              </a:ext>
            </a:extLst>
          </p:cNvPr>
          <p:cNvSpPr>
            <a:spLocks noGrp="1"/>
          </p:cNvSpPr>
          <p:nvPr>
            <p:ph idx="1"/>
          </p:nvPr>
        </p:nvSpPr>
        <p:spPr/>
        <p:txBody>
          <a:bodyPr/>
          <a:lstStyle/>
          <a:p>
            <a:pPr marL="0" indent="0">
              <a:buNone/>
            </a:pPr>
            <a:endParaRPr lang="nl-NL" dirty="0"/>
          </a:p>
          <a:p>
            <a:pPr marL="0" indent="0">
              <a:buNone/>
            </a:pPr>
            <a:endParaRPr lang="nl-NL" dirty="0"/>
          </a:p>
          <a:p>
            <a:pPr marL="0" indent="0">
              <a:buNone/>
            </a:pPr>
            <a:r>
              <a:rPr lang="nl-NL" sz="2400" dirty="0"/>
              <a:t>16 A		ongeveer 3 op de 100.000</a:t>
            </a:r>
          </a:p>
          <a:p>
            <a:pPr marL="0" indent="0">
              <a:buNone/>
            </a:pPr>
            <a:r>
              <a:rPr lang="nl-NL" sz="2400" dirty="0"/>
              <a:t>16 B		nog steeds ongeveer 22 op de 100.000</a:t>
            </a:r>
          </a:p>
          <a:p>
            <a:pPr marL="0" indent="0">
              <a:buNone/>
            </a:pPr>
            <a:r>
              <a:rPr lang="nl-NL" sz="2400" dirty="0"/>
              <a:t>16 C		ongeveer 44 op de 100.000</a:t>
            </a:r>
          </a:p>
          <a:p>
            <a:pPr marL="0" indent="0">
              <a:buNone/>
            </a:pPr>
            <a:endParaRPr lang="nl-NL" sz="2400" dirty="0"/>
          </a:p>
          <a:p>
            <a:endParaRPr lang="nl-NL" dirty="0"/>
          </a:p>
        </p:txBody>
      </p:sp>
    </p:spTree>
    <p:extLst>
      <p:ext uri="{BB962C8B-B14F-4D97-AF65-F5344CB8AC3E}">
        <p14:creationId xmlns:p14="http://schemas.microsoft.com/office/powerpoint/2010/main" val="28691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fbeeldingsresultaat voor Alep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979" y="-25650"/>
            <a:ext cx="9176250" cy="68836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rot="10800000" flipV="1">
            <a:off x="2017044" y="5959152"/>
            <a:ext cx="8639487" cy="400110"/>
          </a:xfrm>
          <a:prstGeom prst="rect">
            <a:avLst/>
          </a:prstGeom>
        </p:spPr>
        <p:txBody>
          <a:bodyPr wrap="square">
            <a:spAutoFit/>
          </a:bodyPr>
          <a:lstStyle/>
          <a:p>
            <a:r>
              <a:rPr lang="nl-NL" sz="2000" b="1" dirty="0">
                <a:solidFill>
                  <a:srgbClr val="FFFFFF"/>
                </a:solidFill>
              </a:rPr>
              <a:t>16A.  </a:t>
            </a:r>
            <a:r>
              <a:rPr lang="nl-NL" sz="2000" b="1" dirty="0">
                <a:solidFill>
                  <a:schemeClr val="bg1"/>
                </a:solidFill>
                <a:latin typeface="Calibri" panose="020F0502020204030204" pitchFamily="34" charset="0"/>
                <a:cs typeface="Calibri" panose="020F0502020204030204" pitchFamily="34" charset="0"/>
              </a:rPr>
              <a:t>Wereldwijd sterven 3 op de 100.000 mensen door oorlogsgeweld</a:t>
            </a:r>
            <a:endParaRPr lang="en-US"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7252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CFA0963-55B4-71E2-E340-AE40B7F99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633478"/>
            <a:ext cx="7772400" cy="5591045"/>
          </a:xfrm>
          <a:prstGeom prst="rect">
            <a:avLst/>
          </a:prstGeom>
        </p:spPr>
      </p:pic>
    </p:spTree>
    <p:extLst>
      <p:ext uri="{BB962C8B-B14F-4D97-AF65-F5344CB8AC3E}">
        <p14:creationId xmlns:p14="http://schemas.microsoft.com/office/powerpoint/2010/main" val="2725312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CED9418-D44B-03EF-8F73-F4969C8F89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7888" y="1815301"/>
            <a:ext cx="4371234" cy="2889709"/>
          </a:xfrm>
        </p:spPr>
      </p:pic>
      <p:pic>
        <p:nvPicPr>
          <p:cNvPr id="7" name="Afbeelding 6">
            <a:extLst>
              <a:ext uri="{FF2B5EF4-FFF2-40B4-BE49-F238E27FC236}">
                <a16:creationId xmlns:a16="http://schemas.microsoft.com/office/drawing/2014/main" id="{C73FDCE6-A661-CFE8-651F-39E710A67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884" y="1815300"/>
            <a:ext cx="2841707" cy="2889709"/>
          </a:xfrm>
          <a:prstGeom prst="rect">
            <a:avLst/>
          </a:prstGeom>
        </p:spPr>
      </p:pic>
    </p:spTree>
    <p:extLst>
      <p:ext uri="{BB962C8B-B14F-4D97-AF65-F5344CB8AC3E}">
        <p14:creationId xmlns:p14="http://schemas.microsoft.com/office/powerpoint/2010/main" val="2933994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0DB67-7004-671B-FA88-73B6E2755B41}"/>
              </a:ext>
            </a:extLst>
          </p:cNvPr>
          <p:cNvSpPr>
            <a:spLocks noGrp="1"/>
          </p:cNvSpPr>
          <p:nvPr>
            <p:ph idx="1"/>
          </p:nvPr>
        </p:nvSpPr>
        <p:spPr/>
        <p:txBody>
          <a:bodyPr/>
          <a:lstStyle/>
          <a:p>
            <a:pPr marL="0" indent="0">
              <a:buNone/>
            </a:pPr>
            <a:r>
              <a:rPr lang="nl-NL" sz="2400" b="1" dirty="0">
                <a:latin typeface="Arial" panose="020B0604020202020204" pitchFamily="34" charset="0"/>
                <a:cs typeface="Arial" panose="020B0604020202020204" pitchFamily="34" charset="0"/>
              </a:rPr>
              <a:t>17. Hoeveel procent van alle financiële hulp die ontwikkelingslanden ontvangen, is afkomstig van goede doelen en liefdadigheid? </a:t>
            </a:r>
          </a:p>
          <a:p>
            <a:pPr marL="0" indent="0">
              <a:buNone/>
            </a:pPr>
            <a:endParaRPr lang="nl-NL" dirty="0"/>
          </a:p>
          <a:p>
            <a:pPr marL="0" indent="0">
              <a:buNone/>
            </a:pPr>
            <a:r>
              <a:rPr lang="nl-NL" dirty="0"/>
              <a:t>A Ongeveer 50% van de totale hulp </a:t>
            </a:r>
          </a:p>
          <a:p>
            <a:pPr marL="0" indent="0">
              <a:buNone/>
            </a:pPr>
            <a:r>
              <a:rPr lang="nl-NL" dirty="0"/>
              <a:t>B Ongeveer 25% van de totale hulp</a:t>
            </a:r>
          </a:p>
          <a:p>
            <a:pPr marL="0" indent="0">
              <a:buNone/>
            </a:pPr>
            <a:r>
              <a:rPr lang="nl-NL" dirty="0"/>
              <a:t>C Ongeveer 5% van de totale hulp </a:t>
            </a:r>
          </a:p>
        </p:txBody>
      </p:sp>
    </p:spTree>
    <p:extLst>
      <p:ext uri="{BB962C8B-B14F-4D97-AF65-F5344CB8AC3E}">
        <p14:creationId xmlns:p14="http://schemas.microsoft.com/office/powerpoint/2010/main" val="2528228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09143284-27A5-5F93-32A9-4FF50A0BC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61" y="238256"/>
            <a:ext cx="9653215" cy="6381489"/>
          </a:xfrm>
          <a:prstGeom prst="rect">
            <a:avLst/>
          </a:prstGeom>
        </p:spPr>
      </p:pic>
      <p:sp>
        <p:nvSpPr>
          <p:cNvPr id="3" name="Tekstvak 2">
            <a:extLst>
              <a:ext uri="{FF2B5EF4-FFF2-40B4-BE49-F238E27FC236}">
                <a16:creationId xmlns:a16="http://schemas.microsoft.com/office/drawing/2014/main" id="{308E6E69-28B2-280D-193C-81DDD8B80D57}"/>
              </a:ext>
            </a:extLst>
          </p:cNvPr>
          <p:cNvSpPr txBox="1"/>
          <p:nvPr/>
        </p:nvSpPr>
        <p:spPr>
          <a:xfrm>
            <a:off x="1883024" y="5661249"/>
            <a:ext cx="8784976" cy="646331"/>
          </a:xfrm>
          <a:prstGeom prst="rect">
            <a:avLst/>
          </a:prstGeom>
          <a:noFill/>
        </p:spPr>
        <p:txBody>
          <a:bodyPr wrap="square">
            <a:spAutoFit/>
          </a:bodyPr>
          <a:lstStyle/>
          <a:p>
            <a:r>
              <a:rPr lang="nl-NL" b="1" dirty="0">
                <a:solidFill>
                  <a:schemeClr val="bg1"/>
                </a:solidFill>
                <a:latin typeface="Calibri" panose="020F0502020204030204" pitchFamily="34" charset="0"/>
                <a:cs typeface="Calibri" panose="020F0502020204030204" pitchFamily="34" charset="0"/>
              </a:rPr>
              <a:t>17C. 5% van alle totale hulp aan arme landen is afkomstig van goede doelen en filantropische organisaties. </a:t>
            </a:r>
          </a:p>
        </p:txBody>
      </p:sp>
    </p:spTree>
    <p:extLst>
      <p:ext uri="{BB962C8B-B14F-4D97-AF65-F5344CB8AC3E}">
        <p14:creationId xmlns:p14="http://schemas.microsoft.com/office/powerpoint/2010/main" val="1291092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5623CB0-9DAB-474C-B5D9-239B78391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521" y="2000250"/>
            <a:ext cx="4699000" cy="2857500"/>
          </a:xfrm>
          <a:prstGeom prst="rect">
            <a:avLst/>
          </a:prstGeom>
        </p:spPr>
      </p:pic>
      <p:pic>
        <p:nvPicPr>
          <p:cNvPr id="5" name="Afbeelding 4">
            <a:extLst>
              <a:ext uri="{FF2B5EF4-FFF2-40B4-BE49-F238E27FC236}">
                <a16:creationId xmlns:a16="http://schemas.microsoft.com/office/drawing/2014/main" id="{018E7309-B454-9EC4-4267-8E521463EDE5}"/>
              </a:ext>
            </a:extLst>
          </p:cNvPr>
          <p:cNvPicPr>
            <a:picLocks noChangeAspect="1"/>
          </p:cNvPicPr>
          <p:nvPr/>
        </p:nvPicPr>
        <p:blipFill rotWithShape="1">
          <a:blip r:embed="rId4">
            <a:extLst>
              <a:ext uri="{28A0092B-C50C-407E-A947-70E740481C1C}">
                <a14:useLocalDpi xmlns:a14="http://schemas.microsoft.com/office/drawing/2010/main" val="0"/>
              </a:ext>
            </a:extLst>
          </a:blip>
          <a:srcRect l="17904" r="23790"/>
          <a:stretch/>
        </p:blipFill>
        <p:spPr>
          <a:xfrm>
            <a:off x="4367808" y="1904791"/>
            <a:ext cx="3213713" cy="2794000"/>
          </a:xfrm>
          <a:prstGeom prst="rect">
            <a:avLst/>
          </a:prstGeom>
        </p:spPr>
      </p:pic>
      <p:pic>
        <p:nvPicPr>
          <p:cNvPr id="7" name="Afbeelding 6">
            <a:extLst>
              <a:ext uri="{FF2B5EF4-FFF2-40B4-BE49-F238E27FC236}">
                <a16:creationId xmlns:a16="http://schemas.microsoft.com/office/drawing/2014/main" id="{A596E8CB-467E-799B-05CC-8FE0C5E6D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0" y="1904791"/>
            <a:ext cx="4800600" cy="2844800"/>
          </a:xfrm>
          <a:prstGeom prst="rect">
            <a:avLst/>
          </a:prstGeom>
        </p:spPr>
      </p:pic>
    </p:spTree>
    <p:extLst>
      <p:ext uri="{BB962C8B-B14F-4D97-AF65-F5344CB8AC3E}">
        <p14:creationId xmlns:p14="http://schemas.microsoft.com/office/powerpoint/2010/main" val="2689216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129E1BF-66D5-834B-8A96-D03874E9605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4016" y="857258"/>
            <a:ext cx="9143985" cy="5143493"/>
          </a:xfrm>
          <a:prstGeom prst="rect">
            <a:avLst/>
          </a:prstGeom>
        </p:spPr>
      </p:pic>
    </p:spTree>
    <p:extLst>
      <p:ext uri="{BB962C8B-B14F-4D97-AF65-F5344CB8AC3E}">
        <p14:creationId xmlns:p14="http://schemas.microsoft.com/office/powerpoint/2010/main" val="2809493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_wwd_im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6" y="-364406"/>
            <a:ext cx="12827856" cy="7222406"/>
          </a:xfrm>
          <a:prstGeom prst="rect">
            <a:avLst/>
          </a:prstGeom>
        </p:spPr>
      </p:pic>
      <p:sp>
        <p:nvSpPr>
          <p:cNvPr id="2" name="Rectangle 1"/>
          <p:cNvSpPr/>
          <p:nvPr/>
        </p:nvSpPr>
        <p:spPr>
          <a:xfrm>
            <a:off x="1703512" y="5733256"/>
            <a:ext cx="9361040" cy="400110"/>
          </a:xfrm>
          <a:prstGeom prst="rect">
            <a:avLst/>
          </a:prstGeom>
        </p:spPr>
        <p:txBody>
          <a:bodyPr wrap="square">
            <a:spAutoFit/>
          </a:bodyPr>
          <a:lstStyle/>
          <a:p>
            <a:r>
              <a:rPr lang="nl-NL" sz="2000" b="1" dirty="0">
                <a:solidFill>
                  <a:srgbClr val="FFFFFF"/>
                </a:solidFill>
              </a:rPr>
              <a:t>1C. 9% van de wereldbevolking leeft in extreme armoede</a:t>
            </a:r>
            <a:endParaRPr lang="en-US" sz="2000" b="1" dirty="0">
              <a:solidFill>
                <a:srgbClr val="FFFFFF"/>
              </a:solidFill>
            </a:endParaRPr>
          </a:p>
        </p:txBody>
      </p:sp>
    </p:spTree>
    <p:extLst>
      <p:ext uri="{BB962C8B-B14F-4D97-AF65-F5344CB8AC3E}">
        <p14:creationId xmlns:p14="http://schemas.microsoft.com/office/powerpoint/2010/main" val="970064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6DEB308-46F7-F954-44CF-BF06BB092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89384"/>
            <a:ext cx="7772400" cy="6479233"/>
          </a:xfrm>
          <a:prstGeom prst="rect">
            <a:avLst/>
          </a:prstGeom>
        </p:spPr>
      </p:pic>
    </p:spTree>
    <p:extLst>
      <p:ext uri="{BB962C8B-B14F-4D97-AF65-F5344CB8AC3E}">
        <p14:creationId xmlns:p14="http://schemas.microsoft.com/office/powerpoint/2010/main" val="520963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AA97FD9-0D7B-0C55-7EB2-D615F1B51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248" y="2266550"/>
            <a:ext cx="8525317" cy="2319308"/>
          </a:xfrm>
          <a:prstGeom prst="rect">
            <a:avLst/>
          </a:prstGeom>
        </p:spPr>
      </p:pic>
    </p:spTree>
    <p:extLst>
      <p:ext uri="{BB962C8B-B14F-4D97-AF65-F5344CB8AC3E}">
        <p14:creationId xmlns:p14="http://schemas.microsoft.com/office/powerpoint/2010/main" val="770269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9023D58-1D8E-485F-C877-7E26257CB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467325"/>
            <a:ext cx="8856984" cy="5657398"/>
          </a:xfrm>
          <a:prstGeom prst="rect">
            <a:avLst/>
          </a:prstGeom>
        </p:spPr>
      </p:pic>
    </p:spTree>
    <p:extLst>
      <p:ext uri="{BB962C8B-B14F-4D97-AF65-F5344CB8AC3E}">
        <p14:creationId xmlns:p14="http://schemas.microsoft.com/office/powerpoint/2010/main" val="3805216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5AD7060-07D9-2B1F-D081-936AAB9F5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1258"/>
            <a:ext cx="12192000" cy="4814277"/>
          </a:xfrm>
          <a:prstGeom prst="rect">
            <a:avLst/>
          </a:prstGeom>
        </p:spPr>
      </p:pic>
    </p:spTree>
    <p:extLst>
      <p:ext uri="{BB962C8B-B14F-4D97-AF65-F5344CB8AC3E}">
        <p14:creationId xmlns:p14="http://schemas.microsoft.com/office/powerpoint/2010/main" val="3839852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5B7DD92-E9F5-E7E7-BC0D-5A4D0E5E734C}"/>
              </a:ext>
            </a:extLst>
          </p:cNvPr>
          <p:cNvSpPr txBox="1"/>
          <p:nvPr/>
        </p:nvSpPr>
        <p:spPr>
          <a:xfrm>
            <a:off x="2135560" y="2708920"/>
            <a:ext cx="7848872" cy="1107996"/>
          </a:xfrm>
          <a:prstGeom prst="rect">
            <a:avLst/>
          </a:prstGeom>
          <a:noFill/>
        </p:spPr>
        <p:txBody>
          <a:bodyPr wrap="square" rtlCol="0">
            <a:spAutoFit/>
          </a:bodyPr>
          <a:lstStyle/>
          <a:p>
            <a:r>
              <a:rPr lang="nl-NL" sz="6600" b="1" dirty="0"/>
              <a:t>Wat kan je zelf doen? </a:t>
            </a:r>
          </a:p>
        </p:txBody>
      </p:sp>
    </p:spTree>
    <p:extLst>
      <p:ext uri="{BB962C8B-B14F-4D97-AF65-F5344CB8AC3E}">
        <p14:creationId xmlns:p14="http://schemas.microsoft.com/office/powerpoint/2010/main" val="4074694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45C24A1-CC7B-9CE7-055C-06626DD3A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521" y="3912"/>
            <a:ext cx="4169159" cy="2281456"/>
          </a:xfrm>
          <a:prstGeom prst="rect">
            <a:avLst/>
          </a:prstGeom>
        </p:spPr>
      </p:pic>
      <p:pic>
        <p:nvPicPr>
          <p:cNvPr id="3" name="Afbeelding 2">
            <a:extLst>
              <a:ext uri="{FF2B5EF4-FFF2-40B4-BE49-F238E27FC236}">
                <a16:creationId xmlns:a16="http://schemas.microsoft.com/office/drawing/2014/main" id="{D5D4B47F-2230-D87C-B27D-244BA79892A9}"/>
              </a:ext>
            </a:extLst>
          </p:cNvPr>
          <p:cNvPicPr>
            <a:picLocks noChangeAspect="1"/>
          </p:cNvPicPr>
          <p:nvPr/>
        </p:nvPicPr>
        <p:blipFill rotWithShape="1">
          <a:blip r:embed="rId3">
            <a:extLst>
              <a:ext uri="{28A0092B-C50C-407E-A947-70E740481C1C}">
                <a14:useLocalDpi xmlns:a14="http://schemas.microsoft.com/office/drawing/2010/main" val="0"/>
              </a:ext>
            </a:extLst>
          </a:blip>
          <a:srcRect l="14287"/>
          <a:stretch/>
        </p:blipFill>
        <p:spPr>
          <a:xfrm>
            <a:off x="1512520" y="4436390"/>
            <a:ext cx="4151281" cy="2421611"/>
          </a:xfrm>
          <a:prstGeom prst="rect">
            <a:avLst/>
          </a:prstGeom>
        </p:spPr>
      </p:pic>
      <p:sp>
        <p:nvSpPr>
          <p:cNvPr id="4" name="Tekstvak 3">
            <a:extLst>
              <a:ext uri="{FF2B5EF4-FFF2-40B4-BE49-F238E27FC236}">
                <a16:creationId xmlns:a16="http://schemas.microsoft.com/office/drawing/2014/main" id="{3F638305-4DE1-5C87-50C6-B112EDE2F851}"/>
              </a:ext>
            </a:extLst>
          </p:cNvPr>
          <p:cNvSpPr txBox="1"/>
          <p:nvPr/>
        </p:nvSpPr>
        <p:spPr>
          <a:xfrm>
            <a:off x="5934236" y="2564905"/>
            <a:ext cx="4572000" cy="2031325"/>
          </a:xfrm>
          <a:prstGeom prst="rect">
            <a:avLst/>
          </a:prstGeom>
          <a:noFill/>
        </p:spPr>
        <p:txBody>
          <a:bodyPr wrap="square">
            <a:spAutoFit/>
          </a:bodyPr>
          <a:lstStyle/>
          <a:p>
            <a:r>
              <a:rPr lang="nl-NL" dirty="0">
                <a:latin typeface="+mj-lt"/>
                <a:ea typeface="Calibri" panose="020F0502020204030204" pitchFamily="34" charset="0"/>
                <a:cs typeface="Times New Roman" panose="02020603050405020304" pitchFamily="18" charset="0"/>
              </a:rPr>
              <a:t>Meer </a:t>
            </a:r>
            <a:r>
              <a:rPr lang="nl-NL" dirty="0" err="1">
                <a:latin typeface="+mj-lt"/>
                <a:ea typeface="Calibri" panose="020F0502020204030204" pitchFamily="34" charset="0"/>
                <a:cs typeface="Times New Roman" panose="02020603050405020304" pitchFamily="18" charset="0"/>
              </a:rPr>
              <a:t>quizen</a:t>
            </a:r>
            <a:r>
              <a:rPr lang="nl-NL" dirty="0">
                <a:latin typeface="+mj-lt"/>
                <a:ea typeface="Calibri" panose="020F0502020204030204" pitchFamily="34" charset="0"/>
                <a:cs typeface="Times New Roman" panose="02020603050405020304" pitchFamily="18" charset="0"/>
              </a:rPr>
              <a:t> om je kennis over jouw beeld van de wereld te testen? </a:t>
            </a:r>
            <a:r>
              <a:rPr lang="en-US" dirty="0" err="1">
                <a:latin typeface="+mj-lt"/>
                <a:ea typeface="Calibri" panose="020F0502020204030204" pitchFamily="34" charset="0"/>
                <a:cs typeface="Times New Roman" panose="02020603050405020304" pitchFamily="18" charset="0"/>
              </a:rPr>
              <a:t>Gapminder</a:t>
            </a:r>
            <a:r>
              <a:rPr lang="en-US" dirty="0">
                <a:latin typeface="+mj-lt"/>
                <a:ea typeface="Calibri" panose="020F0502020204030204" pitchFamily="34" charset="0"/>
                <a:cs typeface="Times New Roman" panose="02020603050405020304" pitchFamily="18" charset="0"/>
              </a:rPr>
              <a:t>, </a:t>
            </a:r>
            <a:r>
              <a:rPr lang="en-US" dirty="0" err="1">
                <a:latin typeface="+mj-lt"/>
                <a:ea typeface="Calibri" panose="020F0502020204030204" pitchFamily="34" charset="0"/>
                <a:cs typeface="Times New Roman" panose="02020603050405020304" pitchFamily="18" charset="0"/>
              </a:rPr>
              <a:t>opgericht</a:t>
            </a:r>
            <a:r>
              <a:rPr lang="en-US" dirty="0">
                <a:latin typeface="+mj-lt"/>
                <a:ea typeface="Calibri" panose="020F0502020204030204" pitchFamily="34" charset="0"/>
                <a:cs typeface="Times New Roman" panose="02020603050405020304" pitchFamily="18" charset="0"/>
              </a:rPr>
              <a:t> door de </a:t>
            </a:r>
            <a:r>
              <a:rPr lang="en-US" dirty="0" err="1">
                <a:latin typeface="+mj-lt"/>
                <a:ea typeface="Calibri" panose="020F0502020204030204" pitchFamily="34" charset="0"/>
                <a:cs typeface="Times New Roman" panose="02020603050405020304" pitchFamily="18" charset="0"/>
              </a:rPr>
              <a:t>Zweedse</a:t>
            </a:r>
            <a:r>
              <a:rPr lang="en-US" dirty="0">
                <a:latin typeface="+mj-lt"/>
                <a:ea typeface="Calibri" panose="020F0502020204030204" pitchFamily="34" charset="0"/>
                <a:cs typeface="Times New Roman" panose="02020603050405020304" pitchFamily="18" charset="0"/>
              </a:rPr>
              <a:t> arts </a:t>
            </a:r>
            <a:r>
              <a:rPr lang="en-US" dirty="0" err="1">
                <a:latin typeface="+mj-lt"/>
                <a:ea typeface="Calibri" panose="020F0502020204030204" pitchFamily="34" charset="0"/>
                <a:cs typeface="Times New Roman" panose="02020603050405020304" pitchFamily="18" charset="0"/>
              </a:rPr>
              <a:t>en</a:t>
            </a:r>
            <a:r>
              <a:rPr lang="en-US" dirty="0">
                <a:latin typeface="+mj-lt"/>
                <a:ea typeface="Calibri" panose="020F0502020204030204" pitchFamily="34" charset="0"/>
                <a:cs typeface="Times New Roman" panose="02020603050405020304" pitchFamily="18" charset="0"/>
              </a:rPr>
              <a:t> </a:t>
            </a:r>
            <a:r>
              <a:rPr lang="en-US" dirty="0" err="1">
                <a:latin typeface="+mj-lt"/>
                <a:ea typeface="Calibri" panose="020F0502020204030204" pitchFamily="34" charset="0"/>
                <a:cs typeface="Times New Roman" panose="02020603050405020304" pitchFamily="18" charset="0"/>
              </a:rPr>
              <a:t>hoogleraar</a:t>
            </a:r>
            <a:r>
              <a:rPr lang="en-US" dirty="0">
                <a:latin typeface="+mj-lt"/>
                <a:ea typeface="Calibri" panose="020F0502020204030204" pitchFamily="34" charset="0"/>
                <a:cs typeface="Times New Roman" panose="02020603050405020304" pitchFamily="18" charset="0"/>
              </a:rPr>
              <a:t> Hans </a:t>
            </a:r>
            <a:r>
              <a:rPr lang="en-US" dirty="0" err="1">
                <a:latin typeface="+mj-lt"/>
                <a:ea typeface="Calibri" panose="020F0502020204030204" pitchFamily="34" charset="0"/>
                <a:cs typeface="Times New Roman" panose="02020603050405020304" pitchFamily="18" charset="0"/>
              </a:rPr>
              <a:t>Rosling</a:t>
            </a:r>
            <a:r>
              <a:rPr lang="en-US" dirty="0">
                <a:latin typeface="+mj-lt"/>
                <a:ea typeface="Calibri" panose="020F0502020204030204" pitchFamily="34" charset="0"/>
                <a:cs typeface="Times New Roman" panose="02020603050405020304" pitchFamily="18" charset="0"/>
              </a:rPr>
              <a:t>, </a:t>
            </a:r>
            <a:r>
              <a:rPr lang="nl-NL" dirty="0">
                <a:latin typeface="+mj-lt"/>
              </a:rPr>
              <a:t>helpt mensen hun wereldbeeld op feiten te baseren, door internationale cijfers om te zetten in begrijpelijke grafieken.</a:t>
            </a:r>
            <a:r>
              <a:rPr lang="en-US" dirty="0">
                <a:latin typeface="+mj-lt"/>
                <a:cs typeface="Times New Roman" panose="02020603050405020304" pitchFamily="18" charset="0"/>
              </a:rPr>
              <a:t> </a:t>
            </a:r>
            <a:r>
              <a:rPr lang="nl-NL" dirty="0">
                <a:latin typeface="+mj-lt"/>
                <a:ea typeface="Calibri" panose="020F0502020204030204" pitchFamily="34" charset="0"/>
                <a:cs typeface="Times New Roman" panose="02020603050405020304" pitchFamily="18" charset="0"/>
              </a:rPr>
              <a:t>Kijk op </a:t>
            </a:r>
            <a:r>
              <a:rPr lang="nl-NL" dirty="0">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www.gapminder.org</a:t>
            </a:r>
            <a:r>
              <a:rPr lang="nl-NL" dirty="0">
                <a:latin typeface="+mj-lt"/>
                <a:ea typeface="Calibri" panose="020F0502020204030204" pitchFamily="34" charset="0"/>
                <a:cs typeface="Times New Roman" panose="02020603050405020304" pitchFamily="18" charset="0"/>
              </a:rPr>
              <a:t> voor meer informatie</a:t>
            </a:r>
          </a:p>
        </p:txBody>
      </p:sp>
      <p:pic>
        <p:nvPicPr>
          <p:cNvPr id="6" name="Afbeelding 5">
            <a:extLst>
              <a:ext uri="{FF2B5EF4-FFF2-40B4-BE49-F238E27FC236}">
                <a16:creationId xmlns:a16="http://schemas.microsoft.com/office/drawing/2014/main" id="{01931FB6-1559-EB82-7FCB-5BBEE4601403}"/>
              </a:ext>
            </a:extLst>
          </p:cNvPr>
          <p:cNvPicPr>
            <a:picLocks noChangeAspect="1"/>
          </p:cNvPicPr>
          <p:nvPr/>
        </p:nvPicPr>
        <p:blipFill rotWithShape="1">
          <a:blip r:embed="rId5">
            <a:extLst>
              <a:ext uri="{28A0092B-C50C-407E-A947-70E740481C1C}">
                <a14:useLocalDpi xmlns:a14="http://schemas.microsoft.com/office/drawing/2010/main" val="0"/>
              </a:ext>
            </a:extLst>
          </a:blip>
          <a:srcRect l="9447"/>
          <a:stretch/>
        </p:blipFill>
        <p:spPr>
          <a:xfrm>
            <a:off x="1512521" y="2281762"/>
            <a:ext cx="4169159" cy="2148071"/>
          </a:xfrm>
          <a:prstGeom prst="rect">
            <a:avLst/>
          </a:prstGeom>
        </p:spPr>
      </p:pic>
      <p:sp>
        <p:nvSpPr>
          <p:cNvPr id="7" name="Tekstvak 6">
            <a:extLst>
              <a:ext uri="{FF2B5EF4-FFF2-40B4-BE49-F238E27FC236}">
                <a16:creationId xmlns:a16="http://schemas.microsoft.com/office/drawing/2014/main" id="{FE976169-3C74-4290-A66B-3A75F061995D}"/>
              </a:ext>
            </a:extLst>
          </p:cNvPr>
          <p:cNvSpPr txBox="1"/>
          <p:nvPr/>
        </p:nvSpPr>
        <p:spPr>
          <a:xfrm>
            <a:off x="5879976" y="980728"/>
            <a:ext cx="4680520" cy="1446550"/>
          </a:xfrm>
          <a:prstGeom prst="rect">
            <a:avLst/>
          </a:prstGeom>
          <a:noFill/>
        </p:spPr>
        <p:txBody>
          <a:bodyPr wrap="square" rtlCol="0">
            <a:spAutoFit/>
          </a:bodyPr>
          <a:lstStyle/>
          <a:p>
            <a:r>
              <a:rPr lang="nl-NL" sz="4400" b="1" dirty="0">
                <a:latin typeface="+mj-lt"/>
              </a:rPr>
              <a:t>1. Test je wereldbeeld</a:t>
            </a:r>
          </a:p>
        </p:txBody>
      </p:sp>
    </p:spTree>
    <p:extLst>
      <p:ext uri="{BB962C8B-B14F-4D97-AF65-F5344CB8AC3E}">
        <p14:creationId xmlns:p14="http://schemas.microsoft.com/office/powerpoint/2010/main" val="3943810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F638305-4DE1-5C87-50C6-B112EDE2F851}"/>
              </a:ext>
            </a:extLst>
          </p:cNvPr>
          <p:cNvSpPr txBox="1"/>
          <p:nvPr/>
        </p:nvSpPr>
        <p:spPr>
          <a:xfrm>
            <a:off x="5941741" y="1723780"/>
            <a:ext cx="4572000" cy="1200329"/>
          </a:xfrm>
          <a:prstGeom prst="rect">
            <a:avLst/>
          </a:prstGeom>
          <a:noFill/>
        </p:spPr>
        <p:txBody>
          <a:bodyPr wrap="square">
            <a:spAutoFit/>
          </a:bodyPr>
          <a:lstStyle/>
          <a:p>
            <a:r>
              <a:rPr lang="nl-NL" dirty="0">
                <a:latin typeface="Calibri" panose="020F0502020204030204" pitchFamily="34" charset="0"/>
                <a:ea typeface="Calibri" panose="020F0502020204030204" pitchFamily="34" charset="0"/>
                <a:cs typeface="Times New Roman" panose="02020603050405020304" pitchFamily="18" charset="0"/>
              </a:rPr>
              <a:t>Doseer!</a:t>
            </a:r>
          </a:p>
          <a:p>
            <a:endParaRPr lang="nl-NL" dirty="0">
              <a:latin typeface="Calibri" panose="020F0502020204030204" pitchFamily="34" charset="0"/>
              <a:ea typeface="Calibri" panose="020F0502020204030204" pitchFamily="34" charset="0"/>
              <a:cs typeface="Times New Roman" panose="02020603050405020304" pitchFamily="18" charset="0"/>
            </a:endParaRPr>
          </a:p>
          <a:p>
            <a:r>
              <a:rPr lang="nl-NL" dirty="0">
                <a:latin typeface="Calibri" panose="020F0502020204030204" pitchFamily="34" charset="0"/>
                <a:ea typeface="Calibri" panose="020F0502020204030204" pitchFamily="34" charset="0"/>
                <a:cs typeface="Times New Roman" panose="02020603050405020304" pitchFamily="18" charset="0"/>
              </a:rPr>
              <a:t>En laat je voeden door hoopvolle journalistiek:</a:t>
            </a:r>
          </a:p>
          <a:p>
            <a:endParaRPr lang="nl-NL"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vak 6">
            <a:extLst>
              <a:ext uri="{FF2B5EF4-FFF2-40B4-BE49-F238E27FC236}">
                <a16:creationId xmlns:a16="http://schemas.microsoft.com/office/drawing/2014/main" id="{F535ACB3-CB6C-2DB5-3BE4-FAFB3C31008D}"/>
              </a:ext>
            </a:extLst>
          </p:cNvPr>
          <p:cNvSpPr txBox="1"/>
          <p:nvPr/>
        </p:nvSpPr>
        <p:spPr>
          <a:xfrm>
            <a:off x="5941742" y="277229"/>
            <a:ext cx="4474875" cy="1446550"/>
          </a:xfrm>
          <a:prstGeom prst="rect">
            <a:avLst/>
          </a:prstGeom>
          <a:noFill/>
        </p:spPr>
        <p:txBody>
          <a:bodyPr wrap="square" rtlCol="0">
            <a:spAutoFit/>
          </a:bodyPr>
          <a:lstStyle/>
          <a:p>
            <a:r>
              <a:rPr lang="nl-NL" sz="4400" b="1" dirty="0">
                <a:latin typeface="+mj-lt"/>
              </a:rPr>
              <a:t>2. Breng meer balans in je nieuws</a:t>
            </a:r>
          </a:p>
        </p:txBody>
      </p:sp>
      <p:pic>
        <p:nvPicPr>
          <p:cNvPr id="14" name="Afbeelding 13">
            <a:extLst>
              <a:ext uri="{FF2B5EF4-FFF2-40B4-BE49-F238E27FC236}">
                <a16:creationId xmlns:a16="http://schemas.microsoft.com/office/drawing/2014/main" id="{704CEDF0-AFA0-40DF-9F8C-44BC48A30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31" y="2576445"/>
            <a:ext cx="4474875" cy="1743264"/>
          </a:xfrm>
          <a:prstGeom prst="rect">
            <a:avLst/>
          </a:prstGeom>
        </p:spPr>
      </p:pic>
      <p:sp>
        <p:nvSpPr>
          <p:cNvPr id="15" name="Tekstvak 14">
            <a:extLst>
              <a:ext uri="{FF2B5EF4-FFF2-40B4-BE49-F238E27FC236}">
                <a16:creationId xmlns:a16="http://schemas.microsoft.com/office/drawing/2014/main" id="{D986AE4D-71AA-C20A-1017-0C61E7053926}"/>
              </a:ext>
            </a:extLst>
          </p:cNvPr>
          <p:cNvSpPr txBox="1"/>
          <p:nvPr/>
        </p:nvSpPr>
        <p:spPr>
          <a:xfrm>
            <a:off x="5744484" y="2806930"/>
            <a:ext cx="4923516" cy="3970318"/>
          </a:xfrm>
          <a:prstGeom prst="rect">
            <a:avLst/>
          </a:prstGeom>
          <a:noFill/>
        </p:spPr>
        <p:txBody>
          <a:bodyPr wrap="square" rtlCol="0">
            <a:spAutoFit/>
          </a:bodyPr>
          <a:lstStyle/>
          <a:p>
            <a:pPr marL="285750" indent="-285750">
              <a:buFont typeface="Arial" panose="020B0604020202020204" pitchFamily="34" charset="0"/>
              <a:buChar char="•"/>
            </a:pPr>
            <a:r>
              <a:rPr lang="nl-NL" dirty="0">
                <a:latin typeface="vpro_vesta"/>
              </a:rPr>
              <a:t>Tegenlicht: ‘Door hoopvolle denkers en doeners in beeld te brengen, willen we ons publiek inspireren en activeren om zelf impact te maken’ </a:t>
            </a:r>
            <a:r>
              <a:rPr lang="nl-NL" u="sng" dirty="0" err="1">
                <a:latin typeface="vpro_vesta"/>
              </a:rPr>
              <a:t>www.vpro.nl</a:t>
            </a:r>
            <a:r>
              <a:rPr lang="nl-NL" u="sng" dirty="0">
                <a:latin typeface="vpro_vesta"/>
              </a:rPr>
              <a:t>/</a:t>
            </a:r>
            <a:r>
              <a:rPr lang="nl-NL" u="sng" dirty="0" err="1">
                <a:latin typeface="vpro_vesta"/>
              </a:rPr>
              <a:t>programmas</a:t>
            </a:r>
            <a:r>
              <a:rPr lang="nl-NL" u="sng" dirty="0">
                <a:latin typeface="vpro_vesta"/>
              </a:rPr>
              <a:t>/tegenlicht</a:t>
            </a:r>
          </a:p>
          <a:p>
            <a:pPr marL="285750" indent="-285750">
              <a:buFont typeface="Arial" panose="020B0604020202020204" pitchFamily="34" charset="0"/>
              <a:buChar char="•"/>
            </a:pPr>
            <a:r>
              <a:rPr lang="nl-NL" dirty="0"/>
              <a:t>Goed Nieuws bij </a:t>
            </a:r>
            <a:r>
              <a:rPr lang="nl-NL" dirty="0" err="1"/>
              <a:t>NU.nl</a:t>
            </a:r>
            <a:r>
              <a:rPr lang="nl-NL" dirty="0"/>
              <a:t>: </a:t>
            </a:r>
            <a:r>
              <a:rPr lang="nl-NL" dirty="0">
                <a:hlinkClick r:id="rId3">
                  <a:extLst>
                    <a:ext uri="{A12FA001-AC4F-418D-AE19-62706E023703}">
                      <ahyp:hlinkClr xmlns:ahyp="http://schemas.microsoft.com/office/drawing/2018/hyperlinkcolor" val="tx"/>
                    </a:ext>
                  </a:extLst>
                </a:hlinkClick>
              </a:rPr>
              <a:t>www.nu.nl/goed-nieuws</a:t>
            </a:r>
            <a:endParaRPr lang="nl-NL" dirty="0"/>
          </a:p>
          <a:p>
            <a:pPr marL="285750" indent="-285750">
              <a:buFont typeface="Arial" panose="020B0604020202020204" pitchFamily="34" charset="0"/>
              <a:buChar char="•"/>
            </a:pPr>
            <a:r>
              <a:rPr lang="nl-NL" dirty="0"/>
              <a:t>De </a:t>
            </a:r>
            <a:r>
              <a:rPr lang="nl-NL" dirty="0" err="1"/>
              <a:t>Meezitter</a:t>
            </a:r>
            <a:r>
              <a:rPr lang="nl-NL" dirty="0"/>
              <a:t>: nieuwsbrief van Trouw</a:t>
            </a:r>
          </a:p>
          <a:p>
            <a:pPr marL="285750" indent="-285750">
              <a:buFont typeface="Arial" panose="020B0604020202020204" pitchFamily="34" charset="0"/>
              <a:buChar char="•"/>
            </a:pPr>
            <a:r>
              <a:rPr lang="nl-NL" dirty="0"/>
              <a:t>De Correspondent: </a:t>
            </a:r>
            <a:r>
              <a:rPr lang="nl-NL" u="sng" dirty="0" err="1"/>
              <a:t>www.decorrespondent.nl</a:t>
            </a:r>
            <a:endParaRPr lang="nl-NL" u="sng" dirty="0"/>
          </a:p>
          <a:p>
            <a:pPr marL="285750" indent="-285750">
              <a:buFont typeface="Arial" panose="020B0604020202020204" pitchFamily="34" charset="0"/>
              <a:buChar char="•"/>
            </a:pPr>
            <a:r>
              <a:rPr lang="nl-NL" dirty="0">
                <a:hlinkClick r:id="rId4">
                  <a:extLst>
                    <a:ext uri="{A12FA001-AC4F-418D-AE19-62706E023703}">
                      <ahyp:hlinkClr xmlns:ahyp="http://schemas.microsoft.com/office/drawing/2018/hyperlinkcolor" val="tx"/>
                    </a:ext>
                  </a:extLst>
                </a:hlinkClick>
              </a:rPr>
              <a:t>www.maatschapwij.nu</a:t>
            </a:r>
            <a:r>
              <a:rPr lang="nl-NL" dirty="0"/>
              <a:t>: inspiratieplatform dat denkers en doeners in de spotlights zet</a:t>
            </a:r>
          </a:p>
          <a:p>
            <a:pPr marL="285750" indent="-285750">
              <a:buFont typeface="Arial" panose="020B0604020202020204" pitchFamily="34" charset="0"/>
              <a:buChar char="•"/>
            </a:pPr>
            <a:r>
              <a:rPr lang="nl-NL" u="sng" dirty="0" err="1"/>
              <a:t>www.positive.news</a:t>
            </a:r>
            <a:endParaRPr lang="nl-NL" u="sng" dirty="0"/>
          </a:p>
          <a:p>
            <a:pPr marL="285750" indent="-285750">
              <a:buFont typeface="Arial" panose="020B0604020202020204" pitchFamily="34" charset="0"/>
              <a:buChar char="•"/>
            </a:pPr>
            <a:r>
              <a:rPr lang="nl-NL" u="sng" dirty="0">
                <a:hlinkClick r:id="rId5">
                  <a:extLst>
                    <a:ext uri="{A12FA001-AC4F-418D-AE19-62706E023703}">
                      <ahyp:hlinkClr xmlns:ahyp="http://schemas.microsoft.com/office/drawing/2018/hyperlinkcolor" val="tx"/>
                    </a:ext>
                  </a:extLst>
                </a:hlinkClick>
              </a:rPr>
              <a:t>www.goodnewsnetwork.org</a:t>
            </a:r>
            <a:endParaRPr lang="nl-NL" u="sng" dirty="0"/>
          </a:p>
          <a:p>
            <a:pPr marL="285750" indent="-285750">
              <a:buFont typeface="Arial" panose="020B0604020202020204" pitchFamily="34" charset="0"/>
              <a:buChar char="•"/>
            </a:pPr>
            <a:r>
              <a:rPr lang="nl-NL" dirty="0" err="1">
                <a:latin typeface="Calibri" panose="020F0502020204030204" pitchFamily="34" charset="0"/>
                <a:ea typeface="Calibri" panose="020F0502020204030204" pitchFamily="34" charset="0"/>
                <a:cs typeface="Times New Roman" panose="02020603050405020304" pitchFamily="18" charset="0"/>
              </a:rPr>
              <a:t>FixtheNews</a:t>
            </a:r>
            <a:r>
              <a:rPr lang="nl-NL" dirty="0">
                <a:latin typeface="Calibri" panose="020F0502020204030204" pitchFamily="34" charset="0"/>
                <a:ea typeface="Calibri" panose="020F0502020204030204" pitchFamily="34" charset="0"/>
                <a:cs typeface="Times New Roman" panose="02020603050405020304" pitchFamily="18" charset="0"/>
              </a:rPr>
              <a:t>: </a:t>
            </a:r>
            <a:r>
              <a:rPr lang="nl-NL"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a:t>
            </a:r>
            <a:r>
              <a:rPr lang="nl-NL" dirty="0">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fixthenews.com</a:t>
            </a:r>
            <a:r>
              <a:rPr lang="nl-NL" dirty="0">
                <a:latin typeface="Calibri" panose="020F0502020204030204" pitchFamily="34" charset="0"/>
                <a:ea typeface="Calibri" panose="020F0502020204030204" pitchFamily="34" charset="0"/>
                <a:cs typeface="Times New Roman" panose="02020603050405020304" pitchFamily="18" charset="0"/>
              </a:rPr>
              <a:t>. Check ook de podcast ‘Hope is a </a:t>
            </a:r>
            <a:r>
              <a:rPr lang="nl-NL" dirty="0" err="1">
                <a:latin typeface="Calibri" panose="020F0502020204030204" pitchFamily="34" charset="0"/>
                <a:ea typeface="Calibri" panose="020F0502020204030204" pitchFamily="34" charset="0"/>
                <a:cs typeface="Times New Roman" panose="02020603050405020304" pitchFamily="18" charset="0"/>
              </a:rPr>
              <a:t>Verb</a:t>
            </a:r>
            <a:r>
              <a:rPr lang="nl-NL" dirty="0">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pic>
        <p:nvPicPr>
          <p:cNvPr id="19" name="Afbeelding 18">
            <a:extLst>
              <a:ext uri="{FF2B5EF4-FFF2-40B4-BE49-F238E27FC236}">
                <a16:creationId xmlns:a16="http://schemas.microsoft.com/office/drawing/2014/main" id="{4E078C15-506B-4EB2-9820-B1E8AB8EF551}"/>
              </a:ext>
            </a:extLst>
          </p:cNvPr>
          <p:cNvPicPr>
            <a:picLocks noChangeAspect="1"/>
          </p:cNvPicPr>
          <p:nvPr/>
        </p:nvPicPr>
        <p:blipFill rotWithShape="1">
          <a:blip r:embed="rId7">
            <a:extLst>
              <a:ext uri="{28A0092B-C50C-407E-A947-70E740481C1C}">
                <a14:useLocalDpi xmlns:a14="http://schemas.microsoft.com/office/drawing/2010/main" val="0"/>
              </a:ext>
            </a:extLst>
          </a:blip>
          <a:srcRect l="3737"/>
          <a:stretch/>
        </p:blipFill>
        <p:spPr>
          <a:xfrm>
            <a:off x="1205230" y="-315416"/>
            <a:ext cx="4539254" cy="3122346"/>
          </a:xfrm>
          <a:prstGeom prst="rect">
            <a:avLst/>
          </a:prstGeom>
        </p:spPr>
      </p:pic>
      <p:pic>
        <p:nvPicPr>
          <p:cNvPr id="5" name="Afbeelding 4">
            <a:extLst>
              <a:ext uri="{FF2B5EF4-FFF2-40B4-BE49-F238E27FC236}">
                <a16:creationId xmlns:a16="http://schemas.microsoft.com/office/drawing/2014/main" id="{72019247-B877-99D2-E2BA-10826C248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5231" y="4051070"/>
            <a:ext cx="4474875" cy="2843410"/>
          </a:xfrm>
          <a:prstGeom prst="rect">
            <a:avLst/>
          </a:prstGeom>
        </p:spPr>
      </p:pic>
    </p:spTree>
    <p:extLst>
      <p:ext uri="{BB962C8B-B14F-4D97-AF65-F5344CB8AC3E}">
        <p14:creationId xmlns:p14="http://schemas.microsoft.com/office/powerpoint/2010/main" val="3299576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F678C6-8AB7-4EBB-CBFD-F0D9DD69F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815" y="1700808"/>
            <a:ext cx="3950438" cy="2962828"/>
          </a:xfrm>
          <a:prstGeom prst="rect">
            <a:avLst/>
          </a:prstGeom>
        </p:spPr>
      </p:pic>
      <p:sp>
        <p:nvSpPr>
          <p:cNvPr id="4" name="Tekstvak 3">
            <a:extLst>
              <a:ext uri="{FF2B5EF4-FFF2-40B4-BE49-F238E27FC236}">
                <a16:creationId xmlns:a16="http://schemas.microsoft.com/office/drawing/2014/main" id="{197FDA8C-7236-C5DE-6742-2C1817A8DA0D}"/>
              </a:ext>
            </a:extLst>
          </p:cNvPr>
          <p:cNvSpPr txBox="1"/>
          <p:nvPr/>
        </p:nvSpPr>
        <p:spPr>
          <a:xfrm>
            <a:off x="5735960" y="2816976"/>
            <a:ext cx="4608512" cy="3416320"/>
          </a:xfrm>
          <a:prstGeom prst="rect">
            <a:avLst/>
          </a:prstGeom>
          <a:noFill/>
        </p:spPr>
        <p:txBody>
          <a:bodyPr wrap="square">
            <a:spAutoFit/>
          </a:bodyPr>
          <a:lstStyle/>
          <a:p>
            <a:r>
              <a:rPr lang="nl-NL" dirty="0">
                <a:latin typeface="Calibri" panose="020F0502020204030204" pitchFamily="34" charset="0"/>
                <a:ea typeface="Calibri" panose="020F0502020204030204" pitchFamily="34" charset="0"/>
                <a:cs typeface="Times New Roman" panose="02020603050405020304" pitchFamily="18" charset="0"/>
              </a:rPr>
              <a:t>Hoe wapen je je tegen de eindeloze stroom zorgwekkende berichten in het nieuws? Hoe zorg je dat je jezelf en mensen om je heen blijft inspireren met hoop, daadkracht en vertrouwen? Hoe hou je jezelf mentaal gezond? Tijdens de 48-uurs Abdijsessies in een Brabants of Limburgs klooster word je opgeladen met een optimistisch en daadkrachtig wereldbeeld. </a:t>
            </a:r>
          </a:p>
          <a:p>
            <a:endParaRPr lang="nl-NL" dirty="0">
              <a:latin typeface="Calibri" panose="020F0502020204030204" pitchFamily="34" charset="0"/>
              <a:cs typeface="Times New Roman" panose="02020603050405020304" pitchFamily="18" charset="0"/>
            </a:endParaRPr>
          </a:p>
          <a:p>
            <a:r>
              <a:rPr lang="nl-NL" dirty="0">
                <a:latin typeface="Calibri" panose="020F0502020204030204" pitchFamily="34" charset="0"/>
                <a:cs typeface="Times New Roman" panose="02020603050405020304" pitchFamily="18" charset="0"/>
              </a:rPr>
              <a:t>Kijk op </a:t>
            </a:r>
            <a:r>
              <a:rPr lang="nl-NL" dirty="0">
                <a:latin typeface="Calibri" panose="020F0502020204030204" pitchFamily="34" charset="0"/>
                <a:cs typeface="Times New Roman" panose="02020603050405020304" pitchFamily="18" charset="0"/>
                <a:hlinkClick r:id="rId3"/>
              </a:rPr>
              <a:t>www.curicos.nl/abdijsessies/</a:t>
            </a:r>
            <a:r>
              <a:rPr lang="nl-NL" dirty="0">
                <a:latin typeface="Calibri" panose="020F0502020204030204" pitchFamily="34" charset="0"/>
                <a:cs typeface="Times New Roman" panose="02020603050405020304" pitchFamily="18" charset="0"/>
              </a:rPr>
              <a:t> voor meer informatie.</a:t>
            </a:r>
            <a:endParaRPr lang="nl-NL" dirty="0"/>
          </a:p>
        </p:txBody>
      </p:sp>
      <p:sp>
        <p:nvSpPr>
          <p:cNvPr id="5" name="Titel 4">
            <a:extLst>
              <a:ext uri="{FF2B5EF4-FFF2-40B4-BE49-F238E27FC236}">
                <a16:creationId xmlns:a16="http://schemas.microsoft.com/office/drawing/2014/main" id="{6C586DB8-2C43-2495-048C-79490AA7269A}"/>
              </a:ext>
            </a:extLst>
          </p:cNvPr>
          <p:cNvSpPr>
            <a:spLocks noGrp="1"/>
          </p:cNvSpPr>
          <p:nvPr>
            <p:ph type="title"/>
          </p:nvPr>
        </p:nvSpPr>
        <p:spPr>
          <a:xfrm>
            <a:off x="5663952" y="764704"/>
            <a:ext cx="4896544" cy="1659918"/>
          </a:xfrm>
        </p:spPr>
        <p:txBody>
          <a:bodyPr>
            <a:normAutofit fontScale="90000"/>
          </a:bodyPr>
          <a:lstStyle/>
          <a:p>
            <a:r>
              <a:rPr lang="nl-NL" sz="4400" b="1" dirty="0"/>
              <a:t>3. Dien jezelf een dosis optimisme toe tijdens een Abdijsessie</a:t>
            </a:r>
          </a:p>
        </p:txBody>
      </p:sp>
      <p:pic>
        <p:nvPicPr>
          <p:cNvPr id="8" name="Afbeelding 7">
            <a:extLst>
              <a:ext uri="{FF2B5EF4-FFF2-40B4-BE49-F238E27FC236}">
                <a16:creationId xmlns:a16="http://schemas.microsoft.com/office/drawing/2014/main" id="{FFCC10A2-3D33-C213-A1FA-27295C16F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633755"/>
            <a:ext cx="3943350" cy="2218135"/>
          </a:xfrm>
          <a:prstGeom prst="rect">
            <a:avLst/>
          </a:prstGeom>
        </p:spPr>
      </p:pic>
      <p:pic>
        <p:nvPicPr>
          <p:cNvPr id="6" name="Afbeelding 5">
            <a:extLst>
              <a:ext uri="{FF2B5EF4-FFF2-40B4-BE49-F238E27FC236}">
                <a16:creationId xmlns:a16="http://schemas.microsoft.com/office/drawing/2014/main" id="{BACD0422-0755-15F5-C3C3-74D2DCC4F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
            <a:ext cx="3943350" cy="2211963"/>
          </a:xfrm>
          <a:prstGeom prst="rect">
            <a:avLst/>
          </a:prstGeom>
        </p:spPr>
      </p:pic>
    </p:spTree>
    <p:extLst>
      <p:ext uri="{BB962C8B-B14F-4D97-AF65-F5344CB8AC3E}">
        <p14:creationId xmlns:p14="http://schemas.microsoft.com/office/powerpoint/2010/main" val="3512729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CB16B-CFAB-3974-C803-7A2CDF60F5F6}"/>
              </a:ext>
            </a:extLst>
          </p:cNvPr>
          <p:cNvSpPr>
            <a:spLocks noGrp="1"/>
          </p:cNvSpPr>
          <p:nvPr>
            <p:ph type="title"/>
          </p:nvPr>
        </p:nvSpPr>
        <p:spPr>
          <a:xfrm>
            <a:off x="5879976" y="365127"/>
            <a:ext cx="4159374" cy="1325563"/>
          </a:xfrm>
        </p:spPr>
        <p:txBody>
          <a:bodyPr>
            <a:normAutofit/>
          </a:bodyPr>
          <a:lstStyle/>
          <a:p>
            <a:r>
              <a:rPr lang="nl-NL" sz="4000" b="1" dirty="0"/>
              <a:t>4. Kom in actie! </a:t>
            </a:r>
          </a:p>
        </p:txBody>
      </p:sp>
      <p:sp>
        <p:nvSpPr>
          <p:cNvPr id="3" name="Tijdelijke aanduiding voor inhoud 2">
            <a:extLst>
              <a:ext uri="{FF2B5EF4-FFF2-40B4-BE49-F238E27FC236}">
                <a16:creationId xmlns:a16="http://schemas.microsoft.com/office/drawing/2014/main" id="{A9140404-450A-D7F2-C209-D0EC74C35C50}"/>
              </a:ext>
            </a:extLst>
          </p:cNvPr>
          <p:cNvSpPr>
            <a:spLocks noGrp="1"/>
          </p:cNvSpPr>
          <p:nvPr>
            <p:ph idx="1"/>
          </p:nvPr>
        </p:nvSpPr>
        <p:spPr>
          <a:xfrm>
            <a:off x="5879976" y="1825625"/>
            <a:ext cx="4608512" cy="4351338"/>
          </a:xfrm>
        </p:spPr>
        <p:txBody>
          <a:bodyPr>
            <a:normAutofit fontScale="85000" lnSpcReduction="20000"/>
          </a:bodyPr>
          <a:lstStyle/>
          <a:p>
            <a:r>
              <a:rPr lang="nl-NL" dirty="0"/>
              <a:t>Organiseer, doneer, zamel in, praat, deel, ontvang </a:t>
            </a:r>
            <a:r>
              <a:rPr lang="nl-NL" dirty="0" err="1"/>
              <a:t>etc</a:t>
            </a:r>
            <a:r>
              <a:rPr lang="nl-NL" dirty="0"/>
              <a:t> </a:t>
            </a:r>
            <a:r>
              <a:rPr lang="nl-NL" dirty="0" err="1"/>
              <a:t>etc</a:t>
            </a:r>
            <a:endParaRPr lang="nl-NL" dirty="0"/>
          </a:p>
          <a:p>
            <a:endParaRPr lang="nl-NL" dirty="0"/>
          </a:p>
          <a:p>
            <a:pPr marL="0" indent="0">
              <a:buNone/>
            </a:pPr>
            <a:r>
              <a:rPr lang="nl-NL" sz="3200" b="1" dirty="0">
                <a:latin typeface="Calibri" panose="020F0502020204030204" pitchFamily="34" charset="0"/>
                <a:ea typeface="Calibri" panose="020F0502020204030204" pitchFamily="34" charset="0"/>
                <a:cs typeface="Times New Roman" panose="02020603050405020304" pitchFamily="18" charset="0"/>
              </a:rPr>
              <a:t>“</a:t>
            </a:r>
            <a:r>
              <a:rPr lang="nl-NL" sz="3200" b="1" dirty="0" err="1">
                <a:latin typeface="Calibri" panose="020F0502020204030204" pitchFamily="34" charset="0"/>
                <a:ea typeface="Calibri" panose="020F0502020204030204" pitchFamily="34" charset="0"/>
                <a:cs typeface="Times New Roman" panose="02020603050405020304" pitchFamily="18" charset="0"/>
              </a:rPr>
              <a:t>Think</a:t>
            </a:r>
            <a:r>
              <a:rPr lang="nl-NL" sz="3200" b="1" dirty="0">
                <a:latin typeface="Calibri" panose="020F0502020204030204" pitchFamily="34" charset="0"/>
                <a:ea typeface="Calibri" panose="020F0502020204030204" pitchFamily="34" charset="0"/>
                <a:cs typeface="Times New Roman" panose="02020603050405020304" pitchFamily="18" charset="0"/>
              </a:rPr>
              <a:t> </a:t>
            </a:r>
            <a:r>
              <a:rPr lang="nl-NL" sz="3200" b="1" dirty="0" err="1">
                <a:latin typeface="Calibri" panose="020F0502020204030204" pitchFamily="34" charset="0"/>
                <a:ea typeface="Calibri" panose="020F0502020204030204" pitchFamily="34" charset="0"/>
                <a:cs typeface="Times New Roman" panose="02020603050405020304" pitchFamily="18" charset="0"/>
              </a:rPr>
              <a:t>locally</a:t>
            </a:r>
            <a:r>
              <a:rPr lang="nl-NL" sz="3200" b="1" dirty="0">
                <a:latin typeface="Calibri" panose="020F0502020204030204" pitchFamily="34" charset="0"/>
                <a:ea typeface="Calibri" panose="020F0502020204030204" pitchFamily="34" charset="0"/>
                <a:cs typeface="Times New Roman" panose="02020603050405020304" pitchFamily="18" charset="0"/>
              </a:rPr>
              <a:t>, act </a:t>
            </a:r>
            <a:r>
              <a:rPr lang="nl-NL" sz="3200" b="1" dirty="0" err="1">
                <a:latin typeface="Calibri" panose="020F0502020204030204" pitchFamily="34" charset="0"/>
                <a:ea typeface="Calibri" panose="020F0502020204030204" pitchFamily="34" charset="0"/>
                <a:cs typeface="Times New Roman" panose="02020603050405020304" pitchFamily="18" charset="0"/>
              </a:rPr>
              <a:t>globally</a:t>
            </a:r>
            <a:r>
              <a:rPr lang="nl-NL" sz="3200" b="1" dirty="0">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dirty="0"/>
              <a:t> (Jane </a:t>
            </a:r>
            <a:r>
              <a:rPr lang="nl-NL" dirty="0" err="1"/>
              <a:t>Goodall</a:t>
            </a:r>
            <a:r>
              <a:rPr lang="nl-NL" dirty="0"/>
              <a:t>)</a:t>
            </a:r>
          </a:p>
          <a:p>
            <a:endParaRPr lang="nl-NL" dirty="0"/>
          </a:p>
          <a:p>
            <a:pPr marL="0" indent="0">
              <a:buNone/>
            </a:pPr>
            <a:r>
              <a:rPr lang="nl-NL" b="0" i="0" dirty="0">
                <a:solidFill>
                  <a:srgbClr val="15212A"/>
                </a:solidFill>
                <a:effectLst/>
                <a:latin typeface="-apple-system"/>
              </a:rPr>
              <a:t>“</a:t>
            </a:r>
            <a:r>
              <a:rPr lang="nl-NL" b="0" i="0" dirty="0" err="1">
                <a:solidFill>
                  <a:srgbClr val="15212A"/>
                </a:solidFill>
                <a:effectLst/>
                <a:latin typeface="-apple-system"/>
              </a:rPr>
              <a:t>If</a:t>
            </a:r>
            <a:r>
              <a:rPr lang="nl-NL" b="0" i="0" dirty="0">
                <a:solidFill>
                  <a:srgbClr val="15212A"/>
                </a:solidFill>
                <a:effectLst/>
                <a:latin typeface="-apple-system"/>
              </a:rPr>
              <a:t> </a:t>
            </a:r>
            <a:r>
              <a:rPr lang="nl-NL" b="0" i="0" dirty="0" err="1">
                <a:solidFill>
                  <a:srgbClr val="15212A"/>
                </a:solidFill>
                <a:effectLst/>
                <a:latin typeface="-apple-system"/>
              </a:rPr>
              <a:t>you</a:t>
            </a:r>
            <a:r>
              <a:rPr lang="nl-NL" b="0" i="0" dirty="0">
                <a:solidFill>
                  <a:srgbClr val="15212A"/>
                </a:solidFill>
                <a:effectLst/>
                <a:latin typeface="-apple-system"/>
              </a:rPr>
              <a:t> </a:t>
            </a:r>
            <a:r>
              <a:rPr lang="nl-NL" b="0" i="0" dirty="0" err="1">
                <a:solidFill>
                  <a:srgbClr val="15212A"/>
                </a:solidFill>
                <a:effectLst/>
                <a:latin typeface="-apple-system"/>
              </a:rPr>
              <a:t>think</a:t>
            </a:r>
            <a:r>
              <a:rPr lang="nl-NL" b="0" i="0" dirty="0">
                <a:solidFill>
                  <a:srgbClr val="15212A"/>
                </a:solidFill>
                <a:effectLst/>
                <a:latin typeface="-apple-system"/>
              </a:rPr>
              <a:t> </a:t>
            </a:r>
            <a:r>
              <a:rPr lang="nl-NL" b="0" i="0" dirty="0" err="1">
                <a:solidFill>
                  <a:srgbClr val="15212A"/>
                </a:solidFill>
                <a:effectLst/>
                <a:latin typeface="-apple-system"/>
              </a:rPr>
              <a:t>locally</a:t>
            </a:r>
            <a:r>
              <a:rPr lang="nl-NL" b="0" i="0" dirty="0">
                <a:solidFill>
                  <a:srgbClr val="15212A"/>
                </a:solidFill>
                <a:effectLst/>
                <a:latin typeface="-apple-system"/>
              </a:rPr>
              <a:t>, </a:t>
            </a:r>
            <a:r>
              <a:rPr lang="nl-NL" b="0" i="0" dirty="0" err="1">
                <a:solidFill>
                  <a:srgbClr val="15212A"/>
                </a:solidFill>
                <a:effectLst/>
                <a:latin typeface="-apple-system"/>
              </a:rPr>
              <a:t>you</a:t>
            </a:r>
            <a:r>
              <a:rPr lang="nl-NL" b="0" i="0" dirty="0">
                <a:solidFill>
                  <a:srgbClr val="15212A"/>
                </a:solidFill>
                <a:effectLst/>
                <a:latin typeface="-apple-system"/>
              </a:rPr>
              <a:t> </a:t>
            </a:r>
            <a:r>
              <a:rPr lang="nl-NL" b="0" i="0" dirty="0" err="1">
                <a:solidFill>
                  <a:srgbClr val="15212A"/>
                </a:solidFill>
                <a:effectLst/>
                <a:latin typeface="-apple-system"/>
              </a:rPr>
              <a:t>see</a:t>
            </a:r>
            <a:r>
              <a:rPr lang="nl-NL" b="0" i="0" dirty="0">
                <a:solidFill>
                  <a:srgbClr val="15212A"/>
                </a:solidFill>
                <a:effectLst/>
                <a:latin typeface="-apple-system"/>
              </a:rPr>
              <a:t> </a:t>
            </a:r>
            <a:r>
              <a:rPr lang="nl-NL" b="0" i="0" dirty="0" err="1">
                <a:solidFill>
                  <a:srgbClr val="15212A"/>
                </a:solidFill>
                <a:effectLst/>
                <a:latin typeface="-apple-system"/>
              </a:rPr>
              <a:t>that</a:t>
            </a:r>
            <a:r>
              <a:rPr lang="nl-NL" b="0" i="0" dirty="0">
                <a:solidFill>
                  <a:srgbClr val="15212A"/>
                </a:solidFill>
                <a:effectLst/>
                <a:latin typeface="-apple-system"/>
              </a:rPr>
              <a:t> </a:t>
            </a:r>
            <a:r>
              <a:rPr lang="nl-NL" b="0" i="0" dirty="0" err="1">
                <a:solidFill>
                  <a:srgbClr val="15212A"/>
                </a:solidFill>
                <a:effectLst/>
                <a:latin typeface="-apple-system"/>
              </a:rPr>
              <a:t>you</a:t>
            </a:r>
            <a:r>
              <a:rPr lang="nl-NL" b="0" i="0" dirty="0">
                <a:solidFill>
                  <a:srgbClr val="15212A"/>
                </a:solidFill>
                <a:effectLst/>
                <a:latin typeface="-apple-system"/>
              </a:rPr>
              <a:t> </a:t>
            </a:r>
            <a:r>
              <a:rPr lang="nl-NL" b="0" i="0" dirty="0" err="1">
                <a:solidFill>
                  <a:srgbClr val="15212A"/>
                </a:solidFill>
                <a:effectLst/>
                <a:latin typeface="-apple-system"/>
              </a:rPr>
              <a:t>can</a:t>
            </a:r>
            <a:r>
              <a:rPr lang="nl-NL" b="0" i="0" dirty="0">
                <a:solidFill>
                  <a:srgbClr val="15212A"/>
                </a:solidFill>
                <a:effectLst/>
                <a:latin typeface="-apple-system"/>
              </a:rPr>
              <a:t> make a </a:t>
            </a:r>
            <a:r>
              <a:rPr lang="nl-NL" b="0" i="0" dirty="0" err="1">
                <a:solidFill>
                  <a:srgbClr val="15212A"/>
                </a:solidFill>
                <a:effectLst/>
                <a:latin typeface="-apple-system"/>
              </a:rPr>
              <a:t>difference</a:t>
            </a:r>
            <a:r>
              <a:rPr lang="nl-NL" b="0" i="0" dirty="0">
                <a:solidFill>
                  <a:srgbClr val="15212A"/>
                </a:solidFill>
                <a:effectLst/>
                <a:latin typeface="-apple-system"/>
              </a:rPr>
              <a:t> </a:t>
            </a:r>
            <a:r>
              <a:rPr lang="nl-NL" b="0" i="0" dirty="0" err="1">
                <a:solidFill>
                  <a:srgbClr val="15212A"/>
                </a:solidFill>
                <a:effectLst/>
                <a:latin typeface="-apple-system"/>
              </a:rPr>
              <a:t>and</a:t>
            </a:r>
            <a:r>
              <a:rPr lang="nl-NL" b="0" i="0" dirty="0">
                <a:solidFill>
                  <a:srgbClr val="15212A"/>
                </a:solidFill>
                <a:effectLst/>
                <a:latin typeface="-apple-system"/>
              </a:rPr>
              <a:t> </a:t>
            </a:r>
            <a:r>
              <a:rPr lang="nl-NL" b="0" i="0" dirty="0" err="1">
                <a:solidFill>
                  <a:srgbClr val="15212A"/>
                </a:solidFill>
                <a:effectLst/>
                <a:latin typeface="-apple-system"/>
              </a:rPr>
              <a:t>you</a:t>
            </a:r>
            <a:r>
              <a:rPr lang="nl-NL" b="0" i="0" dirty="0">
                <a:solidFill>
                  <a:srgbClr val="15212A"/>
                </a:solidFill>
                <a:effectLst/>
                <a:latin typeface="-apple-system"/>
              </a:rPr>
              <a:t> want </a:t>
            </a:r>
            <a:r>
              <a:rPr lang="nl-NL" b="0" i="0" dirty="0" err="1">
                <a:solidFill>
                  <a:srgbClr val="15212A"/>
                </a:solidFill>
                <a:effectLst/>
                <a:latin typeface="-apple-system"/>
              </a:rPr>
              <a:t>to</a:t>
            </a:r>
            <a:r>
              <a:rPr lang="nl-NL" b="0" i="0" dirty="0">
                <a:solidFill>
                  <a:srgbClr val="15212A"/>
                </a:solidFill>
                <a:effectLst/>
                <a:latin typeface="-apple-system"/>
              </a:rPr>
              <a:t> do more. </a:t>
            </a:r>
            <a:r>
              <a:rPr lang="nl-NL" b="0" i="0" dirty="0" err="1">
                <a:solidFill>
                  <a:srgbClr val="15212A"/>
                </a:solidFill>
                <a:effectLst/>
                <a:latin typeface="-apple-system"/>
              </a:rPr>
              <a:t>And</a:t>
            </a:r>
            <a:r>
              <a:rPr lang="nl-NL" b="0" i="0" dirty="0">
                <a:solidFill>
                  <a:srgbClr val="15212A"/>
                </a:solidFill>
                <a:effectLst/>
                <a:latin typeface="-apple-system"/>
              </a:rPr>
              <a:t> </a:t>
            </a:r>
            <a:r>
              <a:rPr lang="nl-NL" b="0" i="0" dirty="0" err="1">
                <a:solidFill>
                  <a:srgbClr val="15212A"/>
                </a:solidFill>
                <a:effectLst/>
                <a:latin typeface="-apple-system"/>
              </a:rPr>
              <a:t>then</a:t>
            </a:r>
            <a:r>
              <a:rPr lang="nl-NL" b="0" i="0" dirty="0">
                <a:solidFill>
                  <a:srgbClr val="15212A"/>
                </a:solidFill>
                <a:effectLst/>
                <a:latin typeface="-apple-system"/>
              </a:rPr>
              <a:t> </a:t>
            </a:r>
            <a:r>
              <a:rPr lang="nl-NL" b="0" i="0" dirty="0" err="1">
                <a:solidFill>
                  <a:srgbClr val="15212A"/>
                </a:solidFill>
                <a:effectLst/>
                <a:latin typeface="-apple-system"/>
              </a:rPr>
              <a:t>you</a:t>
            </a:r>
            <a:r>
              <a:rPr lang="nl-NL" b="0" i="0" dirty="0">
                <a:solidFill>
                  <a:srgbClr val="15212A"/>
                </a:solidFill>
                <a:effectLst/>
                <a:latin typeface="-apple-system"/>
              </a:rPr>
              <a:t> </a:t>
            </a:r>
            <a:r>
              <a:rPr lang="nl-NL" b="0" i="0" dirty="0" err="1">
                <a:solidFill>
                  <a:srgbClr val="15212A"/>
                </a:solidFill>
                <a:effectLst/>
                <a:latin typeface="-apple-system"/>
              </a:rPr>
              <a:t>realise</a:t>
            </a:r>
            <a:r>
              <a:rPr lang="nl-NL" b="0" i="0" dirty="0">
                <a:solidFill>
                  <a:srgbClr val="15212A"/>
                </a:solidFill>
                <a:effectLst/>
                <a:latin typeface="-apple-system"/>
              </a:rPr>
              <a:t> </a:t>
            </a:r>
            <a:r>
              <a:rPr lang="nl-NL" b="0" i="0" dirty="0" err="1">
                <a:solidFill>
                  <a:srgbClr val="15212A"/>
                </a:solidFill>
                <a:effectLst/>
                <a:latin typeface="-apple-system"/>
              </a:rPr>
              <a:t>that</a:t>
            </a:r>
            <a:r>
              <a:rPr lang="nl-NL" b="0" i="0" dirty="0">
                <a:solidFill>
                  <a:srgbClr val="15212A"/>
                </a:solidFill>
                <a:effectLst/>
                <a:latin typeface="-apple-system"/>
              </a:rPr>
              <a:t> </a:t>
            </a:r>
            <a:r>
              <a:rPr lang="nl-NL" b="0" i="0" dirty="0" err="1">
                <a:solidFill>
                  <a:srgbClr val="15212A"/>
                </a:solidFill>
                <a:effectLst/>
                <a:latin typeface="-apple-system"/>
              </a:rPr>
              <a:t>around</a:t>
            </a:r>
            <a:r>
              <a:rPr lang="nl-NL" b="0" i="0" dirty="0">
                <a:solidFill>
                  <a:srgbClr val="15212A"/>
                </a:solidFill>
                <a:effectLst/>
                <a:latin typeface="-apple-system"/>
              </a:rPr>
              <a:t> </a:t>
            </a:r>
            <a:r>
              <a:rPr lang="nl-NL" b="0" i="0" dirty="0" err="1">
                <a:solidFill>
                  <a:srgbClr val="15212A"/>
                </a:solidFill>
                <a:effectLst/>
                <a:latin typeface="-apple-system"/>
              </a:rPr>
              <a:t>the</a:t>
            </a:r>
            <a:r>
              <a:rPr lang="nl-NL" b="0" i="0" dirty="0">
                <a:solidFill>
                  <a:srgbClr val="15212A"/>
                </a:solidFill>
                <a:effectLst/>
                <a:latin typeface="-apple-system"/>
              </a:rPr>
              <a:t> globe </a:t>
            </a:r>
            <a:r>
              <a:rPr lang="nl-NL" b="0" i="0" dirty="0" err="1">
                <a:solidFill>
                  <a:srgbClr val="15212A"/>
                </a:solidFill>
                <a:effectLst/>
                <a:latin typeface="-apple-system"/>
              </a:rPr>
              <a:t>there</a:t>
            </a:r>
            <a:r>
              <a:rPr lang="nl-NL" b="0" i="0" dirty="0">
                <a:solidFill>
                  <a:srgbClr val="15212A"/>
                </a:solidFill>
                <a:effectLst/>
                <a:latin typeface="-apple-system"/>
              </a:rPr>
              <a:t> are </a:t>
            </a:r>
            <a:r>
              <a:rPr lang="nl-NL" b="0" i="0" dirty="0" err="1">
                <a:solidFill>
                  <a:srgbClr val="15212A"/>
                </a:solidFill>
                <a:effectLst/>
                <a:latin typeface="-apple-system"/>
              </a:rPr>
              <a:t>other</a:t>
            </a:r>
            <a:r>
              <a:rPr lang="nl-NL" b="0" i="0" dirty="0">
                <a:solidFill>
                  <a:srgbClr val="15212A"/>
                </a:solidFill>
                <a:effectLst/>
                <a:latin typeface="-apple-system"/>
              </a:rPr>
              <a:t> </a:t>
            </a:r>
            <a:r>
              <a:rPr lang="nl-NL" b="0" i="0" dirty="0" err="1">
                <a:solidFill>
                  <a:srgbClr val="15212A"/>
                </a:solidFill>
                <a:effectLst/>
                <a:latin typeface="-apple-system"/>
              </a:rPr>
              <a:t>people</a:t>
            </a:r>
            <a:r>
              <a:rPr lang="nl-NL" b="0" i="0" dirty="0">
                <a:solidFill>
                  <a:srgbClr val="15212A"/>
                </a:solidFill>
                <a:effectLst/>
                <a:latin typeface="-apple-system"/>
              </a:rPr>
              <a:t> </a:t>
            </a:r>
            <a:r>
              <a:rPr lang="nl-NL" b="0" i="0" dirty="0" err="1">
                <a:solidFill>
                  <a:srgbClr val="15212A"/>
                </a:solidFill>
                <a:effectLst/>
                <a:latin typeface="-apple-system"/>
              </a:rPr>
              <a:t>acting</a:t>
            </a:r>
            <a:r>
              <a:rPr lang="nl-NL" b="0" i="0" dirty="0">
                <a:solidFill>
                  <a:srgbClr val="15212A"/>
                </a:solidFill>
                <a:effectLst/>
                <a:latin typeface="-apple-system"/>
              </a:rPr>
              <a:t>, </a:t>
            </a:r>
            <a:r>
              <a:rPr lang="nl-NL" b="0" i="0" dirty="0" err="1">
                <a:solidFill>
                  <a:srgbClr val="15212A"/>
                </a:solidFill>
                <a:effectLst/>
                <a:latin typeface="-apple-system"/>
              </a:rPr>
              <a:t>who</a:t>
            </a:r>
            <a:r>
              <a:rPr lang="nl-NL" b="0" i="0" dirty="0">
                <a:solidFill>
                  <a:srgbClr val="15212A"/>
                </a:solidFill>
                <a:effectLst/>
                <a:latin typeface="-apple-system"/>
              </a:rPr>
              <a:t> are </a:t>
            </a:r>
            <a:r>
              <a:rPr lang="nl-NL" b="0" i="0" dirty="0" err="1">
                <a:solidFill>
                  <a:srgbClr val="15212A"/>
                </a:solidFill>
                <a:effectLst/>
                <a:latin typeface="-apple-system"/>
              </a:rPr>
              <a:t>doing</a:t>
            </a:r>
            <a:r>
              <a:rPr lang="nl-NL" b="0" i="0" dirty="0">
                <a:solidFill>
                  <a:srgbClr val="15212A"/>
                </a:solidFill>
                <a:effectLst/>
                <a:latin typeface="-apple-system"/>
              </a:rPr>
              <a:t> </a:t>
            </a:r>
            <a:r>
              <a:rPr lang="nl-NL" b="0" i="0" dirty="0" err="1">
                <a:solidFill>
                  <a:srgbClr val="15212A"/>
                </a:solidFill>
                <a:effectLst/>
                <a:latin typeface="-apple-system"/>
              </a:rPr>
              <a:t>their</a:t>
            </a:r>
            <a:r>
              <a:rPr lang="nl-NL" b="0" i="0" dirty="0">
                <a:solidFill>
                  <a:srgbClr val="15212A"/>
                </a:solidFill>
                <a:effectLst/>
                <a:latin typeface="-apple-system"/>
              </a:rPr>
              <a:t> </a:t>
            </a:r>
            <a:r>
              <a:rPr lang="nl-NL" b="0" i="0" dirty="0" err="1">
                <a:solidFill>
                  <a:srgbClr val="15212A"/>
                </a:solidFill>
                <a:effectLst/>
                <a:latin typeface="-apple-system"/>
              </a:rPr>
              <a:t>little</a:t>
            </a:r>
            <a:r>
              <a:rPr lang="nl-NL" b="0" i="0" dirty="0">
                <a:solidFill>
                  <a:srgbClr val="15212A"/>
                </a:solidFill>
                <a:effectLst/>
                <a:latin typeface="-apple-system"/>
              </a:rPr>
              <a:t> bit—</a:t>
            </a:r>
            <a:r>
              <a:rPr lang="nl-NL" b="0" i="0" dirty="0" err="1">
                <a:solidFill>
                  <a:srgbClr val="15212A"/>
                </a:solidFill>
                <a:effectLst/>
                <a:latin typeface="-apple-system"/>
              </a:rPr>
              <a:t>and</a:t>
            </a:r>
            <a:r>
              <a:rPr lang="nl-NL" b="0" i="0" dirty="0">
                <a:solidFill>
                  <a:srgbClr val="15212A"/>
                </a:solidFill>
                <a:effectLst/>
                <a:latin typeface="-apple-system"/>
              </a:rPr>
              <a:t> </a:t>
            </a:r>
            <a:r>
              <a:rPr lang="nl-NL" b="0" i="0" dirty="0" err="1">
                <a:solidFill>
                  <a:srgbClr val="15212A"/>
                </a:solidFill>
                <a:effectLst/>
                <a:latin typeface="-apple-system"/>
              </a:rPr>
              <a:t>millions</a:t>
            </a:r>
            <a:r>
              <a:rPr lang="nl-NL" b="0" i="0" dirty="0">
                <a:solidFill>
                  <a:srgbClr val="15212A"/>
                </a:solidFill>
                <a:effectLst/>
                <a:latin typeface="-apple-system"/>
              </a:rPr>
              <a:t> of </a:t>
            </a:r>
            <a:r>
              <a:rPr lang="nl-NL" b="0" i="0" dirty="0" err="1">
                <a:solidFill>
                  <a:srgbClr val="15212A"/>
                </a:solidFill>
                <a:effectLst/>
                <a:latin typeface="-apple-system"/>
              </a:rPr>
              <a:t>little</a:t>
            </a:r>
            <a:r>
              <a:rPr lang="nl-NL" b="0" i="0" dirty="0">
                <a:solidFill>
                  <a:srgbClr val="15212A"/>
                </a:solidFill>
                <a:effectLst/>
                <a:latin typeface="-apple-system"/>
              </a:rPr>
              <a:t> bits </a:t>
            </a:r>
            <a:r>
              <a:rPr lang="nl-NL" b="0" i="0" dirty="0" err="1">
                <a:solidFill>
                  <a:srgbClr val="15212A"/>
                </a:solidFill>
                <a:effectLst/>
                <a:latin typeface="-apple-system"/>
              </a:rPr>
              <a:t>add</a:t>
            </a:r>
            <a:r>
              <a:rPr lang="nl-NL" b="0" i="0" dirty="0">
                <a:solidFill>
                  <a:srgbClr val="15212A"/>
                </a:solidFill>
                <a:effectLst/>
                <a:latin typeface="-apple-system"/>
              </a:rPr>
              <a:t> up </a:t>
            </a:r>
            <a:r>
              <a:rPr lang="nl-NL" b="0" i="0" dirty="0" err="1">
                <a:solidFill>
                  <a:srgbClr val="15212A"/>
                </a:solidFill>
                <a:effectLst/>
                <a:latin typeface="-apple-system"/>
              </a:rPr>
              <a:t>to</a:t>
            </a:r>
            <a:r>
              <a:rPr lang="nl-NL" b="0" i="0" dirty="0">
                <a:solidFill>
                  <a:srgbClr val="15212A"/>
                </a:solidFill>
                <a:effectLst/>
                <a:latin typeface="-apple-system"/>
              </a:rPr>
              <a:t> big change.”</a:t>
            </a:r>
            <a:endParaRPr lang="nl-NL" dirty="0"/>
          </a:p>
          <a:p>
            <a:endParaRPr lang="nl-NL" dirty="0"/>
          </a:p>
        </p:txBody>
      </p:sp>
      <p:pic>
        <p:nvPicPr>
          <p:cNvPr id="7" name="Afbeelding 6">
            <a:extLst>
              <a:ext uri="{FF2B5EF4-FFF2-40B4-BE49-F238E27FC236}">
                <a16:creationId xmlns:a16="http://schemas.microsoft.com/office/drawing/2014/main" id="{04383F01-4969-F60B-5CA8-BE9ACEE49456}"/>
              </a:ext>
            </a:extLst>
          </p:cNvPr>
          <p:cNvPicPr>
            <a:picLocks noChangeAspect="1"/>
          </p:cNvPicPr>
          <p:nvPr/>
        </p:nvPicPr>
        <p:blipFill rotWithShape="1">
          <a:blip r:embed="rId3">
            <a:extLst>
              <a:ext uri="{28A0092B-C50C-407E-A947-70E740481C1C}">
                <a14:useLocalDpi xmlns:a14="http://schemas.microsoft.com/office/drawing/2010/main" val="0"/>
              </a:ext>
            </a:extLst>
          </a:blip>
          <a:srcRect l="47570"/>
          <a:stretch/>
        </p:blipFill>
        <p:spPr>
          <a:xfrm>
            <a:off x="1343473" y="-778836"/>
            <a:ext cx="4332601" cy="9560259"/>
          </a:xfrm>
          <a:prstGeom prst="rect">
            <a:avLst/>
          </a:prstGeom>
        </p:spPr>
      </p:pic>
    </p:spTree>
    <p:extLst>
      <p:ext uri="{BB962C8B-B14F-4D97-AF65-F5344CB8AC3E}">
        <p14:creationId xmlns:p14="http://schemas.microsoft.com/office/powerpoint/2010/main" val="1254880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D181D30-E010-41B2-B4A1-21A21A410198}"/>
              </a:ext>
            </a:extLst>
          </p:cNvPr>
          <p:cNvPicPr>
            <a:picLocks noChangeAspect="1"/>
          </p:cNvPicPr>
          <p:nvPr/>
        </p:nvPicPr>
        <p:blipFill>
          <a:blip r:embed="rId3"/>
          <a:stretch>
            <a:fillRect/>
          </a:stretch>
        </p:blipFill>
        <p:spPr>
          <a:xfrm>
            <a:off x="1524000" y="1412776"/>
            <a:ext cx="3711910" cy="3711910"/>
          </a:xfrm>
          <a:prstGeom prst="rect">
            <a:avLst/>
          </a:prstGeom>
        </p:spPr>
      </p:pic>
      <p:pic>
        <p:nvPicPr>
          <p:cNvPr id="5" name="Tijdelijke aanduiding voor inhoud 4">
            <a:extLst>
              <a:ext uri="{FF2B5EF4-FFF2-40B4-BE49-F238E27FC236}">
                <a16:creationId xmlns:a16="http://schemas.microsoft.com/office/drawing/2014/main" id="{8AA1B0E0-2464-6F3C-BB50-FFD7B7D5F484}"/>
              </a:ext>
            </a:extLst>
          </p:cNvPr>
          <p:cNvPicPr>
            <a:picLocks noGrp="1" noChangeAspect="1"/>
          </p:cNvPicPr>
          <p:nvPr>
            <p:ph idx="1"/>
          </p:nvPr>
        </p:nvPicPr>
        <p:blipFill>
          <a:blip r:embed="rId4"/>
          <a:stretch>
            <a:fillRect/>
          </a:stretch>
        </p:blipFill>
        <p:spPr>
          <a:xfrm>
            <a:off x="4691826" y="1412776"/>
            <a:ext cx="5828040" cy="3240360"/>
          </a:xfrm>
          <a:prstGeom prst="rect">
            <a:avLst/>
          </a:prstGeom>
        </p:spPr>
      </p:pic>
    </p:spTree>
    <p:extLst>
      <p:ext uri="{BB962C8B-B14F-4D97-AF65-F5344CB8AC3E}">
        <p14:creationId xmlns:p14="http://schemas.microsoft.com/office/powerpoint/2010/main" val="7148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DB8E-7CAF-447A-B489-9B12F7A76F8F}"/>
              </a:ext>
            </a:extLst>
          </p:cNvPr>
          <p:cNvSpPr>
            <a:spLocks noGrp="1"/>
          </p:cNvSpPr>
          <p:nvPr>
            <p:ph type="title"/>
          </p:nvPr>
        </p:nvSpPr>
        <p:spPr>
          <a:xfrm>
            <a:off x="2128658" y="1196753"/>
            <a:ext cx="7886700" cy="1325563"/>
          </a:xfrm>
        </p:spPr>
        <p:txBody>
          <a:bodyPr>
            <a:noAutofit/>
          </a:bodyPr>
          <a:lstStyle/>
          <a:p>
            <a:r>
              <a:rPr lang="nl-NL" sz="2400" b="1" dirty="0">
                <a:latin typeface="Arial" panose="020B0604020202020204" pitchFamily="34" charset="0"/>
                <a:cs typeface="Arial" panose="020B0604020202020204" pitchFamily="34" charset="0"/>
              </a:rPr>
              <a:t>2. Hoeveel van de 195 landen in de wereld hebben een schoolvoedingsprogramma?</a:t>
            </a:r>
          </a:p>
        </p:txBody>
      </p:sp>
      <p:sp>
        <p:nvSpPr>
          <p:cNvPr id="3" name="Tijdelijke aanduiding voor inhoud 2">
            <a:extLst>
              <a:ext uri="{FF2B5EF4-FFF2-40B4-BE49-F238E27FC236}">
                <a16:creationId xmlns:a16="http://schemas.microsoft.com/office/drawing/2014/main" id="{AF3DACB7-1FD8-43A7-9C4D-B53DBF93E012}"/>
              </a:ext>
            </a:extLst>
          </p:cNvPr>
          <p:cNvSpPr>
            <a:spLocks noGrp="1"/>
          </p:cNvSpPr>
          <p:nvPr>
            <p:ph idx="1"/>
          </p:nvPr>
        </p:nvSpPr>
        <p:spPr>
          <a:xfrm>
            <a:off x="2143890" y="2924944"/>
            <a:ext cx="7886700" cy="4351338"/>
          </a:xfrm>
        </p:spPr>
        <p:txBody>
          <a:bodyPr>
            <a:normAutofit/>
          </a:bodyPr>
          <a:lstStyle/>
          <a:p>
            <a:pPr marL="0" indent="0">
              <a:buNone/>
            </a:pPr>
            <a:endParaRPr lang="nl-NL" sz="3000" dirty="0"/>
          </a:p>
          <a:p>
            <a:pPr marL="0" indent="0">
              <a:buNone/>
            </a:pPr>
            <a:r>
              <a:rPr lang="nl-NL" sz="2400" dirty="0"/>
              <a:t>2 A		50</a:t>
            </a:r>
          </a:p>
          <a:p>
            <a:pPr marL="0" indent="0">
              <a:buNone/>
            </a:pPr>
            <a:r>
              <a:rPr lang="nl-NL" sz="2400" dirty="0"/>
              <a:t>2 B		100</a:t>
            </a:r>
          </a:p>
          <a:p>
            <a:pPr marL="0" indent="0">
              <a:buNone/>
            </a:pPr>
            <a:r>
              <a:rPr lang="nl-NL" sz="2400" dirty="0"/>
              <a:t>2 C		150 </a:t>
            </a:r>
          </a:p>
        </p:txBody>
      </p:sp>
    </p:spTree>
    <p:extLst>
      <p:ext uri="{BB962C8B-B14F-4D97-AF65-F5344CB8AC3E}">
        <p14:creationId xmlns:p14="http://schemas.microsoft.com/office/powerpoint/2010/main" val="255324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0002954-3B9E-B241-E208-834BFBE425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72" y="0"/>
            <a:ext cx="12263344" cy="6974632"/>
          </a:xfrm>
        </p:spPr>
      </p:pic>
      <p:sp>
        <p:nvSpPr>
          <p:cNvPr id="6" name="Tekstvak 5">
            <a:extLst>
              <a:ext uri="{FF2B5EF4-FFF2-40B4-BE49-F238E27FC236}">
                <a16:creationId xmlns:a16="http://schemas.microsoft.com/office/drawing/2014/main" id="{C191BA29-7E2A-81B5-6B3C-2F2109C9CCD9}"/>
              </a:ext>
            </a:extLst>
          </p:cNvPr>
          <p:cNvSpPr txBox="1"/>
          <p:nvPr/>
        </p:nvSpPr>
        <p:spPr>
          <a:xfrm>
            <a:off x="2999656" y="6430390"/>
            <a:ext cx="8352928" cy="400110"/>
          </a:xfrm>
          <a:prstGeom prst="rect">
            <a:avLst/>
          </a:prstGeom>
          <a:noFill/>
        </p:spPr>
        <p:txBody>
          <a:bodyPr wrap="square" rtlCol="0">
            <a:spAutoFit/>
          </a:bodyPr>
          <a:lstStyle/>
          <a:p>
            <a:r>
              <a:rPr lang="nl-NL" sz="2000" b="1" dirty="0">
                <a:solidFill>
                  <a:schemeClr val="bg1"/>
                </a:solidFill>
                <a:effectLst/>
                <a:ea typeface="Calibri" panose="020F0502020204030204" pitchFamily="34" charset="0"/>
                <a:cs typeface="Arial" panose="020B0604020202020204" pitchFamily="34" charset="0"/>
              </a:rPr>
              <a:t>2C. 150 van de 195 landen in de wereld serveren schoolmaaltijden. </a:t>
            </a:r>
            <a:endParaRPr lang="nl-NL" sz="2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7801757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60787</TotalTime>
  <Words>2940</Words>
  <Application>Microsoft Macintosh PowerPoint</Application>
  <PresentationFormat>Breedbeeld</PresentationFormat>
  <Paragraphs>196</Paragraphs>
  <Slides>68</Slides>
  <Notes>30</Notes>
  <HiddenSlides>0</HiddenSlides>
  <MMClips>0</MMClips>
  <ScaleCrop>false</ScaleCrop>
  <HeadingPairs>
    <vt:vector size="6" baseType="variant">
      <vt:variant>
        <vt:lpstr>Gebruikte lettertypen</vt:lpstr>
      </vt:variant>
      <vt:variant>
        <vt:i4>14</vt:i4>
      </vt:variant>
      <vt:variant>
        <vt:lpstr>Thema</vt:lpstr>
      </vt:variant>
      <vt:variant>
        <vt:i4>1</vt:i4>
      </vt:variant>
      <vt:variant>
        <vt:lpstr>Diatitels</vt:lpstr>
      </vt:variant>
      <vt:variant>
        <vt:i4>68</vt:i4>
      </vt:variant>
    </vt:vector>
  </HeadingPairs>
  <TitlesOfParts>
    <vt:vector size="83" baseType="lpstr">
      <vt:lpstr>-apple-system</vt:lpstr>
      <vt:lpstr>Arial</vt:lpstr>
      <vt:lpstr>Arial Black</vt:lpstr>
      <vt:lpstr>Calibri</vt:lpstr>
      <vt:lpstr>Calibri Light</vt:lpstr>
      <vt:lpstr>Cambria</vt:lpstr>
      <vt:lpstr>CapitoliumHead</vt:lpstr>
      <vt:lpstr>Francois One</vt:lpstr>
      <vt:lpstr>Helvetica Neue</vt:lpstr>
      <vt:lpstr>Inter</vt:lpstr>
      <vt:lpstr>Lato</vt:lpstr>
      <vt:lpstr>Rubik</vt:lpstr>
      <vt:lpstr>Verdana</vt:lpstr>
      <vt:lpstr>vpro_vesta</vt:lpstr>
      <vt:lpstr>Kantoorthema</vt:lpstr>
      <vt:lpstr>PowerPoint-presentatie</vt:lpstr>
      <vt:lpstr>PowerPoint-presentatie</vt:lpstr>
      <vt:lpstr>PowerPoint-presentatie</vt:lpstr>
      <vt:lpstr>PowerPoint-presentatie</vt:lpstr>
      <vt:lpstr>1. In 1980 leefde ongeveer 40% van de wereldbevolking in extreme armoede (van minder dan 2 dollar per dag). Wat is het percentage vandaag?</vt:lpstr>
      <vt:lpstr>PowerPoint-presentatie</vt:lpstr>
      <vt:lpstr>PowerPoint-presentatie</vt:lpstr>
      <vt:lpstr>2. Hoeveel van de 195 landen in de wereld hebben een schoolvoedingsprogramma?</vt:lpstr>
      <vt:lpstr>PowerPoint-presentatie</vt:lpstr>
      <vt:lpstr>PowerPoint-presentatie</vt:lpstr>
      <vt:lpstr>3. Hoeveel procent van de eenjarige kinderen wereldwijd is ingeënt tegen ziekten?</vt:lpstr>
      <vt:lpstr>PowerPoint-presentatie</vt:lpstr>
      <vt:lpstr>PowerPoint-presentatie</vt:lpstr>
      <vt:lpstr>4. In 1921 had 38 procent van alle kinderen wereldwijd ‘enig formeel basisonderwijs’.  Hoe hoog is dat percentage vandaag? </vt:lpstr>
      <vt:lpstr>PowerPoint-presentatie</vt:lpstr>
      <vt:lpstr>PowerPoint-presentatie</vt:lpstr>
      <vt:lpstr>5. Tót 1990 werden 18 landen ooit geleid door een vrouw. Hoeveel keer werd een land sínds 1990 geleid door een vrouw?  </vt:lpstr>
      <vt:lpstr>PowerPoint-presentatie</vt:lpstr>
      <vt:lpstr>PowerPoint-presentatie</vt:lpstr>
      <vt:lpstr>PowerPoint-presentatie</vt:lpstr>
      <vt:lpstr>PowerPoint-presentatie</vt:lpstr>
      <vt:lpstr>6. Hoeveel procent van mensen wereldwijd heeft toegang tot schoon drinkwater? </vt:lpstr>
      <vt:lpstr>PowerPoint-presentatie</vt:lpstr>
      <vt:lpstr>PowerPoint-presentatie</vt:lpstr>
      <vt:lpstr> 7. Hoe hoog is het percentage mensen in de wereld dat toegang heeft tot elektriciteit?  </vt:lpstr>
      <vt:lpstr>PowerPoint-presentatie</vt:lpstr>
      <vt:lpstr>PowerPoint-presentatie</vt:lpstr>
      <vt:lpstr>8. In hoeveel landen was slavernij nog legaal in 1950? (dus zonder wet die het bezit van een ander persoon verbood). </vt:lpstr>
      <vt:lpstr>PowerPoint-presentatie</vt:lpstr>
      <vt:lpstr>PowerPoint-presentatie</vt:lpstr>
      <vt:lpstr>9. Welk land deed als eerste land van de G7 (een groep van grote geïndustrialiseerde landen) haar kolencentrales in de ban vorige maand? </vt:lpstr>
      <vt:lpstr>PowerPoint-presentatie</vt:lpstr>
      <vt:lpstr>PowerPoint-presentatie</vt:lpstr>
      <vt:lpstr>10. Hoeveel landen (vd. 195) kennen een of andere vorm van sociale zekerheid (uitkering) voor mensen met een beperking?  </vt:lpstr>
      <vt:lpstr>PowerPoint-presentatie</vt:lpstr>
      <vt:lpstr>PowerPoint-presentatie</vt:lpstr>
      <vt:lpstr>11. In 1990 leefde ongeveer 44% van de stadsbevolking in een sloppenwijk.  Hoe hoog is dat percentage vandaag?</vt:lpstr>
      <vt:lpstr>PowerPoint-presentatie</vt:lpstr>
      <vt:lpstr>PowerPoint-presentatie</vt:lpstr>
      <vt:lpstr>PowerPoint-presentatie</vt:lpstr>
      <vt:lpstr>PowerPoint-presentatie</vt:lpstr>
      <vt:lpstr>PowerPoint-presentatie</vt:lpstr>
      <vt:lpstr>13. Het percentage doden door klimaat-gerelateerd weer (stormen, overstromingen, droogte, hittegolven) is in de afgelopen honderd jaar…</vt:lpstr>
      <vt:lpstr>PowerPoint-presentatie</vt:lpstr>
      <vt:lpstr>PowerPoint-presentatie</vt:lpstr>
      <vt:lpstr>PowerPoint-presentatie</vt:lpstr>
      <vt:lpstr>PowerPoint-presentatie</vt:lpstr>
      <vt:lpstr>PowerPoint-presentatie</vt:lpstr>
      <vt:lpstr> 15. We kunnen biodiversiteit beschermen door het inrichten van ‘nationale parken’ of ‘wildlife sanctuaries’. In 1990 werd 7 procent van het aardoppervlak beschermd. Hoeveel is dat vandaag?  </vt:lpstr>
      <vt:lpstr>PowerPoint-presentatie</vt:lpstr>
      <vt:lpstr>PowerPoint-presentatie</vt:lpstr>
      <vt:lpstr>16. In de jaren ‘50 stierven wereldwijd 22 op de 100.000 mensen door oorlogsgeweld, inclusief terrorisme. Vandaag zijn dat…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Dien jezelf een dosis optimisme toe tijdens een Abdijsessie</vt:lpstr>
      <vt:lpstr>4. Kom in actie!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Ralf februari 2012</dc:creator>
  <cp:lastModifiedBy>Microsoft Office User</cp:lastModifiedBy>
  <cp:revision>296</cp:revision>
  <cp:lastPrinted>2017-01-07T16:58:55Z</cp:lastPrinted>
  <dcterms:created xsi:type="dcterms:W3CDTF">2016-09-28T09:15:03Z</dcterms:created>
  <dcterms:modified xsi:type="dcterms:W3CDTF">2024-10-12T08:59:21Z</dcterms:modified>
</cp:coreProperties>
</file>